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48" r:id="rId1"/>
  </p:sldMasterIdLst>
  <p:notesMasterIdLst>
    <p:notesMasterId r:id="rId39"/>
  </p:notesMasterIdLst>
  <p:sldIdLst>
    <p:sldId id="256" r:id="rId2"/>
    <p:sldId id="258" r:id="rId3"/>
    <p:sldId id="322" r:id="rId4"/>
    <p:sldId id="323" r:id="rId5"/>
    <p:sldId id="324" r:id="rId6"/>
    <p:sldId id="325" r:id="rId7"/>
    <p:sldId id="308" r:id="rId8"/>
    <p:sldId id="304" r:id="rId9"/>
    <p:sldId id="326" r:id="rId10"/>
    <p:sldId id="316" r:id="rId11"/>
    <p:sldId id="328" r:id="rId12"/>
    <p:sldId id="260" r:id="rId13"/>
    <p:sldId id="306" r:id="rId14"/>
    <p:sldId id="262" r:id="rId15"/>
    <p:sldId id="314" r:id="rId16"/>
    <p:sldId id="330" r:id="rId17"/>
    <p:sldId id="331" r:id="rId18"/>
    <p:sldId id="332" r:id="rId19"/>
    <p:sldId id="333" r:id="rId20"/>
    <p:sldId id="334" r:id="rId21"/>
    <p:sldId id="336" r:id="rId22"/>
    <p:sldId id="337" r:id="rId23"/>
    <p:sldId id="312" r:id="rId24"/>
    <p:sldId id="341" r:id="rId25"/>
    <p:sldId id="342" r:id="rId26"/>
    <p:sldId id="343" r:id="rId27"/>
    <p:sldId id="344" r:id="rId28"/>
    <p:sldId id="309" r:id="rId29"/>
    <p:sldId id="311" r:id="rId30"/>
    <p:sldId id="315" r:id="rId31"/>
    <p:sldId id="338" r:id="rId32"/>
    <p:sldId id="313" r:id="rId33"/>
    <p:sldId id="329" r:id="rId34"/>
    <p:sldId id="310" r:id="rId35"/>
    <p:sldId id="320" r:id="rId36"/>
    <p:sldId id="321" r:id="rId37"/>
    <p:sldId id="319" r:id="rId38"/>
  </p:sldIdLst>
  <p:sldSz cx="9144000" cy="5143500" type="screen16x9"/>
  <p:notesSz cx="6858000" cy="9144000"/>
  <p:embeddedFontLst>
    <p:embeddedFont>
      <p:font typeface="Century Gothic" panose="020B0502020202020204" pitchFamily="34" charset="0"/>
      <p:regular r:id="rId40"/>
      <p:bold r:id="rId41"/>
      <p:italic r:id="rId42"/>
      <p:boldItalic r:id="rId43"/>
    </p:embeddedFont>
    <p:embeddedFont>
      <p:font typeface="Josefin Slab SemiBold" pitchFamily="2" charset="0"/>
      <p:bold r:id="rId44"/>
      <p:boldItalic r:id="rId45"/>
    </p:embeddedFont>
    <p:embeddedFont>
      <p:font typeface="Lato" panose="020F0502020204030203" pitchFamily="34" charset="0"/>
      <p:regular r:id="rId46"/>
      <p:bold r:id="rId47"/>
      <p:italic r:id="rId48"/>
      <p:boldItalic r:id="rId49"/>
    </p:embeddedFont>
    <p:embeddedFont>
      <p:font typeface="Montserrat Light" panose="00000400000000000000" pitchFamily="2" charset="0"/>
      <p:regular r:id="rId50"/>
      <p:bold r:id="rId51"/>
      <p:italic r:id="rId52"/>
      <p:boldItalic r:id="rId53"/>
    </p:embeddedFont>
    <p:embeddedFont>
      <p:font typeface="Playfair Display" panose="00000500000000000000" pitchFamily="2" charset="0"/>
      <p:regular r:id="rId54"/>
      <p:bold r:id="rId55"/>
      <p:italic r:id="rId56"/>
      <p:boldItalic r:id="rId57"/>
    </p:embeddedFont>
    <p:embeddedFont>
      <p:font typeface="Wingdings 3" panose="05040102010807070707" pitchFamily="18" charset="2"/>
      <p:regular r:id="rId5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FDFFF"/>
    <a:srgbClr val="CBEB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8640B5-0A12-4DF5-B455-987B0209A749}" v="1867" dt="2025-05-30T01:16:02.857"/>
  </p1510:revLst>
</p1510:revInfo>
</file>

<file path=ppt/tableStyles.xml><?xml version="1.0" encoding="utf-8"?>
<a:tblStyleLst xmlns:a="http://schemas.openxmlformats.org/drawingml/2006/main" def="{490E9F70-D2B6-4B6E-B335-55B945A4CDC1}">
  <a:tblStyle styleId="{490E9F70-D2B6-4B6E-B335-55B945A4CDC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1046" autoAdjust="0"/>
  </p:normalViewPr>
  <p:slideViewPr>
    <p:cSldViewPr snapToGrid="0">
      <p:cViewPr>
        <p:scale>
          <a:sx n="75" d="100"/>
          <a:sy n="75" d="100"/>
        </p:scale>
        <p:origin x="1666" y="-91"/>
      </p:cViewPr>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3.fntdata"/><Relationship Id="rId47" Type="http://schemas.openxmlformats.org/officeDocument/2006/relationships/font" Target="fonts/font8.fntdata"/><Relationship Id="rId50" Type="http://schemas.openxmlformats.org/officeDocument/2006/relationships/font" Target="fonts/font11.fntdata"/><Relationship Id="rId55" Type="http://schemas.openxmlformats.org/officeDocument/2006/relationships/font" Target="fonts/font16.fntdata"/><Relationship Id="rId63" Type="http://schemas.microsoft.com/office/2015/10/relationships/revisionInfo" Target="revisionInfo.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font" Target="fonts/font1.fntdata"/><Relationship Id="rId45" Type="http://schemas.openxmlformats.org/officeDocument/2006/relationships/font" Target="fonts/font6.fntdata"/><Relationship Id="rId53" Type="http://schemas.openxmlformats.org/officeDocument/2006/relationships/font" Target="fonts/font14.fntdata"/><Relationship Id="rId58" Type="http://schemas.openxmlformats.org/officeDocument/2006/relationships/font" Target="fonts/font19.fntdata"/><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4.fntdata"/><Relationship Id="rId48" Type="http://schemas.openxmlformats.org/officeDocument/2006/relationships/font" Target="fonts/font9.fntdata"/><Relationship Id="rId56" Type="http://schemas.openxmlformats.org/officeDocument/2006/relationships/font" Target="fonts/font17.fntdata"/><Relationship Id="rId8" Type="http://schemas.openxmlformats.org/officeDocument/2006/relationships/slide" Target="slides/slide7.xml"/><Relationship Id="rId51"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7.fntdata"/><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2.fntdata"/><Relationship Id="rId54" Type="http://schemas.openxmlformats.org/officeDocument/2006/relationships/font" Target="fonts/font15.fntdata"/><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0.fntdata"/><Relationship Id="rId57" Type="http://schemas.openxmlformats.org/officeDocument/2006/relationships/font" Target="fonts/font1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5.fntdata"/><Relationship Id="rId52" Type="http://schemas.openxmlformats.org/officeDocument/2006/relationships/font" Target="fonts/font13.fntdata"/><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media/image1.jpe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AF1D5F74-9D9A-EDF2-472B-D3B978AE3C61}"/>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4D66BF9-4DF8-762A-A485-268BB71CFD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D1EEA187-20FB-F735-FBEA-422FFE297DE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39234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E55FBB45-23D0-B2B1-ADF8-9078A026A16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46BD057D-1189-7A22-CE4D-F6D77CD62B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423799A8-0FFF-F820-FC14-672D1BBFCEC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0252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8fb263920d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8fb263920d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82D88D29-3CA3-D1EA-51A4-F0CFFA648AAA}"/>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EFB4343-0150-08A7-E665-DBC36B24CC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253F4BE1-C0E3-EA92-3C40-B3750194257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a:t>We are building a small-scale residential tower using Lego bricks, straws, and connectors to simulate vertical structure and infrastructure design. The model includes modular floors, straw-based vertical projections, and reflects thoughtful planning for both design and weight distribution.</a:t>
            </a:r>
            <a:br>
              <a:rPr lang="en-US"/>
            </a:br>
            <a:r>
              <a:rPr lang="en-US"/>
              <a:t> While we follow a Waterfall project structure for major milestones, we incorporate Agile-inspired iterations to test and improve sections for stability and cost-effectiveness.</a:t>
            </a:r>
          </a:p>
          <a:p>
            <a:pPr marL="0" lvl="0" indent="0" algn="l">
              <a:spcBef>
                <a:spcPts val="0"/>
              </a:spcBef>
              <a:spcAft>
                <a:spcPts val="0"/>
              </a:spcAft>
              <a:buNone/>
            </a:pPr>
            <a:endParaRPr lang="en-US"/>
          </a:p>
        </p:txBody>
      </p:sp>
    </p:spTree>
    <p:extLst>
      <p:ext uri="{BB962C8B-B14F-4D97-AF65-F5344CB8AC3E}">
        <p14:creationId xmlns:p14="http://schemas.microsoft.com/office/powerpoint/2010/main" val="36414018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8fb263920d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8fb263920d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8ED22A68-DFF4-DDCE-A66B-2C756D7F257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A330F441-A869-DB8D-91D3-8580B0651B4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0F209972-E678-76CC-055D-F5F85F87F05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algn="ctr" rtl="0" eaLnBrk="1" fontAlgn="ctr" latinLnBrk="0" hangingPunct="1">
              <a:buNone/>
            </a:pPr>
            <a:endParaRPr lang="en-US" sz="1100" b="1" i="0" u="none" strike="noStrike" kern="1200">
              <a:effectLst/>
              <a:latin typeface="Century Gothic"/>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5777632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01A0C0C-D97D-BD0E-480B-996DDF5BD670}"/>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83FC0465-40BF-53E2-A3FC-F6473BF0FD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81235614-ECFC-1754-A830-C9846A1B67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a:spcBef>
                <a:spcPts val="0"/>
              </a:spcBef>
              <a:spcAft>
                <a:spcPts val="0"/>
              </a:spcAft>
              <a:buNone/>
            </a:pPr>
            <a:r>
              <a:rPr lang="en-US"/>
              <a:t>https://app.asana.com/1/1210417908561037/project/1210417791264022/list/1210417797090887</a:t>
            </a:r>
          </a:p>
        </p:txBody>
      </p:sp>
    </p:spTree>
    <p:extLst>
      <p:ext uri="{BB962C8B-B14F-4D97-AF65-F5344CB8AC3E}">
        <p14:creationId xmlns:p14="http://schemas.microsoft.com/office/powerpoint/2010/main" val="41801094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4E3D5F9D-AFFC-3C57-C056-63B5C9F37057}"/>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C18765A-E550-1AC5-E912-F098D07700A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6B653303-F64D-39C6-50D3-02D5C469745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26697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9C59F4B1-66A5-FBF0-8663-EA896B49F9D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A28BA24A-DB3A-4033-5E4F-0DDC13A7A80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FE81BE95-FC1C-9DA1-7F81-BB51E005A05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65167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EA21341-9F1D-4191-F918-91BD96B6D82C}"/>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930E8D51-78C8-63AF-A769-9ED4ECE894F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094C4CB2-DBFD-64A2-D1CA-2E4726AC0B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0710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8fb263920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8fb263920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C22BD479-0AD4-18D8-DD66-84C8682E0E2B}"/>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3BAB603B-45BE-23E3-ADCF-90E6F4F3AB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2299FB18-0F0D-D99F-2D87-9507BC99CB4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57687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FE997759-591A-46DF-2765-3B1639F6D937}"/>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84345FF6-9E45-294D-64CD-DD1AFA17167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9A368FED-D998-D03A-7200-BDF3B05197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418370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E45DFDF2-C14F-061C-CBDC-14BAD09BA52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BBDEB0BC-E879-1DAA-FC7A-5746ACE102C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D6C47B97-FDB1-1DCA-805D-107C49B79A6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48561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D41E5C5-5117-D387-137E-A19AD02E931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49187B2-9ACD-1ADF-819F-2B1F7EE3A33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80F0E079-4AA8-C960-18F6-4C2FD94A17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19557052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6D81095D-7270-D804-85BC-FDE516964F37}"/>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E7D1100C-BC52-70AC-D3E8-C3415F1CEC0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9BAD3D85-5AED-73D0-E78A-4C144DFB87F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91302719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C1178296-53F8-49BC-C018-E7C16C8C6398}"/>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7C220D3-428D-4AE5-7F48-F7B78D4A8E2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4136B4F8-FBC7-3F17-974A-9CAF91D493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308346887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FD12DE3E-C2C7-BC0D-9A58-786B33CDA1FF}"/>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B5DFB964-218B-FEB0-3B2C-1BCA53312DA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D4023ED2-9CE8-036F-185E-0E53017C12F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14915767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D947F01C-E72D-C18D-2A31-9E03EC892638}"/>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0A3C1C7-240F-395B-A8DE-A255F61F000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31D9FE48-238A-59D4-A597-ABDB6087FE0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buNone/>
            </a:pPr>
            <a:r>
              <a:rPr lang="en-US" b="1" dirty="0"/>
              <a:t>Phase 1: Initiation &amp; Planning</a:t>
            </a:r>
            <a:endParaRPr lang="en-US" dirty="0"/>
          </a:p>
          <a:p>
            <a:pPr>
              <a:buNone/>
            </a:pPr>
            <a:r>
              <a:rPr lang="en-US" b="1" dirty="0"/>
              <a:t>Initiation</a:t>
            </a:r>
            <a:br>
              <a:rPr lang="en-US" b="1" dirty="0"/>
            </a:br>
            <a:r>
              <a:rPr lang="en-US" b="1" dirty="0"/>
              <a:t> We consulted with our project sponsor, </a:t>
            </a:r>
            <a:r>
              <a:rPr lang="en-US" b="1" dirty="0" err="1"/>
              <a:t>Madhawa</a:t>
            </a:r>
            <a:r>
              <a:rPr lang="en-US" b="1" dirty="0"/>
              <a:t>, who expressed a preference for a design inspired by the Gensler skyscraper. Inspired by its dual-tower structure, we adapted the concept for our model and named our building accordingly. Given Miami's environmental challenges (e.g., rising sea levels), we also considered weight management, intentionally using lighter materials for upper levels.</a:t>
            </a:r>
            <a:endParaRPr lang="en-US" dirty="0"/>
          </a:p>
          <a:p>
            <a:pPr>
              <a:buNone/>
            </a:pPr>
            <a:r>
              <a:rPr lang="en-US" b="1" dirty="0"/>
              <a:t>Planning</a:t>
            </a:r>
            <a:endParaRPr lang="en-US" dirty="0"/>
          </a:p>
          <a:p>
            <a:pPr marL="171450" indent="-171450"/>
            <a:r>
              <a:rPr lang="en-US" dirty="0"/>
              <a:t>Defined objectives and prioritized low-cost material usage.</a:t>
            </a:r>
          </a:p>
          <a:p>
            <a:pPr marL="171450" indent="-171450"/>
            <a:r>
              <a:rPr lang="en-US" dirty="0"/>
              <a:t>Assigned roles:</a:t>
            </a:r>
          </a:p>
          <a:p>
            <a:pPr marL="1085850" lvl="1" indent="-171450"/>
            <a:r>
              <a:rPr lang="en-US" dirty="0"/>
              <a:t>Project Sponsor – </a:t>
            </a:r>
            <a:r>
              <a:rPr lang="en-US" dirty="0" err="1"/>
              <a:t>Madhawa</a:t>
            </a:r>
            <a:endParaRPr lang="en-US" dirty="0"/>
          </a:p>
          <a:p>
            <a:pPr marL="1085850" lvl="1" indent="-171450"/>
            <a:r>
              <a:rPr lang="en-US" dirty="0"/>
              <a:t>Project Manager – Ashlynn</a:t>
            </a:r>
          </a:p>
          <a:p>
            <a:pPr marL="1085850" lvl="1" indent="-171450"/>
            <a:r>
              <a:rPr lang="en-US" dirty="0"/>
              <a:t>Team Members – Eduardo, Andrea</a:t>
            </a:r>
          </a:p>
          <a:p>
            <a:pPr marL="171450" indent="-171450"/>
            <a:r>
              <a:rPr lang="en-US" dirty="0"/>
              <a:t>Created a preliminary sketch provided by the sponsor as a design reference. Design referenced the unique building in Sri Lanka, the Gensler skyscraper. </a:t>
            </a:r>
          </a:p>
          <a:p>
            <a:pPr marL="0" indent="0">
              <a:buNone/>
            </a:pPr>
            <a:endParaRPr lang="en-US" dirty="0"/>
          </a:p>
          <a:p>
            <a:pPr marL="171450" indent="-171450"/>
            <a:r>
              <a:rPr lang="en-US" b="1" dirty="0"/>
              <a:t>Opportunities:</a:t>
            </a:r>
            <a:endParaRPr lang="en-US" dirty="0"/>
          </a:p>
          <a:p>
            <a:pPr marL="1085850" lvl="1" indent="-171450"/>
            <a:r>
              <a:rPr lang="en-US" dirty="0"/>
              <a:t>Leveraged a real-world architectural vision (Gensler skyscraper).</a:t>
            </a:r>
          </a:p>
          <a:p>
            <a:pPr marL="1085850" lvl="1" indent="-171450"/>
            <a:r>
              <a:rPr lang="en-US" dirty="0"/>
              <a:t>Incorporated environmental and weight considerations early.</a:t>
            </a:r>
          </a:p>
          <a:p>
            <a:pPr marL="1085850" lvl="1" indent="-171450"/>
            <a:r>
              <a:rPr lang="en-US" dirty="0"/>
              <a:t>Developed clear role assignments and scope alignment.</a:t>
            </a:r>
          </a:p>
          <a:p>
            <a:pPr marL="171450" indent="-171450"/>
            <a:r>
              <a:rPr lang="en-US" b="1" dirty="0"/>
              <a:t>Challenges:</a:t>
            </a:r>
            <a:endParaRPr lang="en-US" dirty="0"/>
          </a:p>
          <a:p>
            <a:pPr marL="1085850" lvl="1" indent="-171450"/>
            <a:r>
              <a:rPr lang="en-US" dirty="0"/>
              <a:t>Limited time to refine the blueprint before execution.</a:t>
            </a:r>
          </a:p>
          <a:p>
            <a:pPr marL="1085850" lvl="1" indent="-171450"/>
            <a:r>
              <a:rPr lang="en-US" dirty="0"/>
              <a:t>Balancing innovation with practicality under tight material constraints.</a:t>
            </a:r>
          </a:p>
          <a:p>
            <a:pPr marL="0" indent="0">
              <a:buNone/>
            </a:pPr>
            <a:endParaRPr lang="en-US" dirty="0"/>
          </a:p>
          <a:p>
            <a:pPr indent="0" algn="ctr">
              <a:buNone/>
            </a:pPr>
            <a:endParaRPr lang="en-US" dirty="0"/>
          </a:p>
          <a:p>
            <a:pPr indent="0" algn="ctr">
              <a:buNone/>
            </a:pPr>
            <a:br>
              <a:rPr lang="en-US" dirty="0"/>
            </a:br>
            <a:endParaRPr lang="en-US" dirty="0"/>
          </a:p>
          <a:p>
            <a:pPr>
              <a:buNone/>
            </a:pPr>
            <a:r>
              <a:rPr lang="en-US" b="1" dirty="0"/>
              <a:t>Phase 2: Design</a:t>
            </a:r>
            <a:endParaRPr lang="en-US" dirty="0"/>
          </a:p>
          <a:p>
            <a:pPr>
              <a:buNone/>
            </a:pPr>
            <a:r>
              <a:rPr lang="en-US" b="1" dirty="0"/>
              <a:t>Design Execution</a:t>
            </a:r>
            <a:endParaRPr lang="en-US" dirty="0"/>
          </a:p>
          <a:p>
            <a:pPr marL="171450" indent="-171450"/>
            <a:r>
              <a:rPr lang="en-US" dirty="0"/>
              <a:t>Developed a staircase-style tower to maximize rentable space (4 units per elevated floor, 12 on the base).</a:t>
            </a:r>
          </a:p>
          <a:p>
            <a:pPr marL="171450" indent="-171450"/>
            <a:r>
              <a:rPr lang="en-US" dirty="0"/>
              <a:t>Strategically used short straws for vertical support and long straws to create a dome at the tower’s peak.</a:t>
            </a:r>
          </a:p>
          <a:p>
            <a:pPr marL="171450" indent="-171450"/>
            <a:r>
              <a:rPr lang="en-US" dirty="0"/>
              <a:t>Allocated stronger and costlier materials (like large Legos) at the base for load-bearing support.</a:t>
            </a:r>
          </a:p>
          <a:p>
            <a:pPr indent="0">
              <a:buNone/>
            </a:pPr>
            <a:r>
              <a:rPr lang="en-US" b="1" dirty="0"/>
              <a:t>Milestones</a:t>
            </a:r>
            <a:endParaRPr lang="en-US" dirty="0"/>
          </a:p>
          <a:p>
            <a:pPr marL="171450" indent="-171450"/>
            <a:r>
              <a:rPr lang="en-US" dirty="0"/>
              <a:t>Base stability successfully achieved.</a:t>
            </a:r>
          </a:p>
          <a:p>
            <a:pPr marL="171450" indent="-171450"/>
            <a:r>
              <a:rPr lang="en-US" dirty="0"/>
              <a:t>Tower height progressed as a measurable success metric.</a:t>
            </a:r>
          </a:p>
          <a:p>
            <a:pPr marL="171450" indent="-171450"/>
            <a:endParaRPr lang="en-US" dirty="0"/>
          </a:p>
          <a:p>
            <a:pPr marL="171450" indent="-171450"/>
            <a:r>
              <a:rPr lang="en-US" b="1" dirty="0"/>
              <a:t>Opportunities:</a:t>
            </a:r>
            <a:endParaRPr lang="en-US" dirty="0"/>
          </a:p>
          <a:p>
            <a:pPr marL="1085850" lvl="1" indent="-171450"/>
            <a:r>
              <a:rPr lang="en-US" dirty="0"/>
              <a:t>Creativity flourished with the staircase-style concept.</a:t>
            </a:r>
          </a:p>
          <a:p>
            <a:pPr marL="1085850" lvl="1" indent="-171450"/>
            <a:r>
              <a:rPr lang="en-US" dirty="0"/>
              <a:t>Efficient use of different materials allowed for load-bearing innovation.</a:t>
            </a:r>
          </a:p>
          <a:p>
            <a:pPr marL="171450" indent="-171450"/>
            <a:r>
              <a:rPr lang="en-US" b="1" dirty="0"/>
              <a:t>Challenges:</a:t>
            </a:r>
            <a:endParaRPr lang="en-US" dirty="0"/>
          </a:p>
          <a:p>
            <a:pPr marL="1085850" lvl="1" indent="-171450"/>
            <a:r>
              <a:rPr lang="en-US" dirty="0"/>
              <a:t>Balancing height and stability was harder than expected.</a:t>
            </a:r>
          </a:p>
          <a:p>
            <a:pPr marL="1085850" lvl="1" indent="-171450"/>
            <a:r>
              <a:rPr lang="en-US" dirty="0"/>
              <a:t>Adjusting the design without clear early modeling created alignment issues.</a:t>
            </a:r>
          </a:p>
          <a:p>
            <a:pPr marL="0" indent="0">
              <a:buNone/>
            </a:pPr>
            <a:endParaRPr lang="en-US" dirty="0"/>
          </a:p>
          <a:p>
            <a:pPr marL="0" indent="0">
              <a:buNone/>
            </a:pPr>
            <a:endParaRPr lang="en-US" dirty="0"/>
          </a:p>
          <a:p>
            <a:pPr marL="0" indent="0">
              <a:buNone/>
            </a:pPr>
            <a:endParaRPr lang="en-US" dirty="0"/>
          </a:p>
          <a:p>
            <a:pPr>
              <a:buNone/>
            </a:pPr>
            <a:r>
              <a:rPr lang="en-US" b="1" dirty="0"/>
              <a:t>Phase 3: Build Floor 1</a:t>
            </a:r>
            <a:endParaRPr lang="en-US" dirty="0"/>
          </a:p>
          <a:p>
            <a:pPr marL="171450" indent="-171450"/>
            <a:r>
              <a:rPr lang="en-US" dirty="0"/>
              <a:t>Constructed a sturdy base using large Legos.</a:t>
            </a:r>
          </a:p>
          <a:p>
            <a:pPr marL="171450" indent="-171450"/>
            <a:r>
              <a:rPr lang="en-US" dirty="0"/>
              <a:t>Added vertical straw supports to elevate the first floor.</a:t>
            </a:r>
          </a:p>
          <a:p>
            <a:pPr marL="171450" indent="-171450"/>
            <a:r>
              <a:rPr lang="en-US" dirty="0"/>
              <a:t>Avoided use of wood per sponsor's feedback to reduce cost and weight.</a:t>
            </a:r>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First successful application of load distribution using Legos and straws.</a:t>
            </a:r>
          </a:p>
          <a:p>
            <a:pPr marL="1085850" lvl="1" indent="-171450"/>
            <a:r>
              <a:rPr lang="en-US" dirty="0"/>
              <a:t>Rapid iteration and lessons on gravity/weight in model structures.</a:t>
            </a:r>
          </a:p>
          <a:p>
            <a:pPr marL="171450" indent="-171450"/>
            <a:r>
              <a:rPr lang="en-US" b="1" dirty="0"/>
              <a:t>Challenges:</a:t>
            </a:r>
            <a:endParaRPr lang="en-US" dirty="0"/>
          </a:p>
          <a:p>
            <a:pPr marL="1085850" lvl="1" indent="-171450"/>
            <a:r>
              <a:rPr lang="en-US" dirty="0"/>
              <a:t>Initial instability required redesign on the fly.</a:t>
            </a:r>
          </a:p>
          <a:p>
            <a:pPr marL="1085850" lvl="1" indent="-171450"/>
            <a:r>
              <a:rPr lang="en-US" dirty="0"/>
              <a:t>Avoiding wood meant finding alternative reinforcements quickly.</a:t>
            </a:r>
          </a:p>
          <a:p>
            <a:pPr marL="0" indent="0">
              <a:buNone/>
            </a:pPr>
            <a:endParaRPr lang="en-US" dirty="0"/>
          </a:p>
          <a:p>
            <a:pPr indent="0" algn="ctr">
              <a:buNone/>
            </a:pPr>
            <a:br>
              <a:rPr lang="en-US" dirty="0"/>
            </a:br>
            <a:endParaRPr lang="en-US" dirty="0"/>
          </a:p>
          <a:p>
            <a:pPr>
              <a:buNone/>
            </a:pPr>
            <a:r>
              <a:rPr lang="en-US" b="1" dirty="0"/>
              <a:t>Phase 4: Agile Sprint – Change Management Log</a:t>
            </a:r>
            <a:endParaRPr lang="en-US" dirty="0"/>
          </a:p>
          <a:p>
            <a:pPr>
              <a:buNone/>
            </a:pPr>
            <a:r>
              <a:rPr lang="en-US" b="1" dirty="0"/>
              <a:t>Sprint Review + Change Management:</a:t>
            </a:r>
            <a:endParaRPr lang="en-US" dirty="0"/>
          </a:p>
          <a:p>
            <a:pPr marL="171450" indent="-171450"/>
            <a:r>
              <a:rPr lang="en-US" dirty="0"/>
              <a:t>We had several change management before we concluded the project. Those will be reviewed in the next slide</a:t>
            </a:r>
          </a:p>
          <a:p>
            <a:pPr marL="171450" indent="-171450"/>
            <a:endParaRPr lang="en-US" dirty="0"/>
          </a:p>
          <a:p>
            <a:pPr marL="171450" indent="-171450"/>
            <a:endParaRPr lang="en-US" dirty="0"/>
          </a:p>
          <a:p>
            <a:pPr marL="0" indent="0">
              <a:buNone/>
            </a:pPr>
            <a:endParaRPr lang="en-US" dirty="0"/>
          </a:p>
          <a:p>
            <a:pPr marL="171450" indent="-171450"/>
            <a:r>
              <a:rPr lang="en-US" b="1" dirty="0"/>
              <a:t>Opportunities:</a:t>
            </a:r>
            <a:endParaRPr lang="en-US" dirty="0"/>
          </a:p>
          <a:p>
            <a:pPr marL="1085850" lvl="1" indent="-171450"/>
            <a:r>
              <a:rPr lang="en-US" dirty="0"/>
              <a:t>Real-time adaptability—proved that even in Waterfall, Agile thinking helped.</a:t>
            </a:r>
          </a:p>
          <a:p>
            <a:pPr marL="1085850" lvl="1" indent="-171450"/>
            <a:r>
              <a:rPr lang="en-US" dirty="0"/>
              <a:t>Improved cost-effectiveness with design changes.</a:t>
            </a:r>
          </a:p>
          <a:p>
            <a:pPr marL="171450" indent="-171450"/>
            <a:r>
              <a:rPr lang="en-US" b="1" dirty="0"/>
              <a:t>Challenges:</a:t>
            </a:r>
            <a:endParaRPr lang="en-US" dirty="0"/>
          </a:p>
          <a:p>
            <a:pPr marL="1085850" lvl="1" indent="-171450"/>
            <a:r>
              <a:rPr lang="en-US" dirty="0"/>
              <a:t>Frequent adjustments risked slowing progress.</a:t>
            </a:r>
          </a:p>
          <a:p>
            <a:pPr marL="1085850" lvl="1" indent="-171450"/>
            <a:r>
              <a:rPr lang="en-US" dirty="0"/>
              <a:t>Risk of deviating from the original structure or overcomplicating the model.</a:t>
            </a:r>
          </a:p>
          <a:p>
            <a:pPr marL="0" indent="0">
              <a:buNone/>
            </a:pPr>
            <a:endParaRPr lang="en-US" dirty="0"/>
          </a:p>
          <a:p>
            <a:pPr marL="0" indent="0">
              <a:buNone/>
            </a:pPr>
            <a:endParaRPr lang="en-US" dirty="0"/>
          </a:p>
          <a:p>
            <a:pPr marL="0" indent="0">
              <a:buNone/>
            </a:pPr>
            <a:br>
              <a:rPr lang="en-US" dirty="0"/>
            </a:br>
            <a:endParaRPr lang="en-US" dirty="0"/>
          </a:p>
          <a:p>
            <a:pPr>
              <a:buNone/>
            </a:pPr>
            <a:r>
              <a:rPr lang="en-US" b="1" dirty="0"/>
              <a:t>Phase 5: Testing &amp; Presentation</a:t>
            </a:r>
            <a:endParaRPr lang="en-US" dirty="0"/>
          </a:p>
          <a:p>
            <a:pPr>
              <a:buNone/>
            </a:pPr>
            <a:r>
              <a:rPr lang="en-US" b="1" dirty="0"/>
              <a:t>Stability Test:</a:t>
            </a:r>
            <a:br>
              <a:rPr lang="en-US" b="1" dirty="0"/>
            </a:br>
            <a:r>
              <a:rPr lang="en-US" b="1" dirty="0"/>
              <a:t> The model remained freestanding throughout design and construction phases.</a:t>
            </a:r>
            <a:endParaRPr lang="en-US" dirty="0"/>
          </a:p>
          <a:p>
            <a:pPr>
              <a:buNone/>
            </a:pPr>
            <a:endParaRPr lang="en-US" b="1" dirty="0"/>
          </a:p>
          <a:p>
            <a:pPr>
              <a:buNone/>
            </a:pPr>
            <a:r>
              <a:rPr lang="en-US" b="1" dirty="0"/>
              <a:t>Presentation Prep </a:t>
            </a:r>
            <a:endParaRPr lang="en-US" dirty="0"/>
          </a:p>
          <a:p>
            <a:pPr>
              <a:buNone/>
            </a:pPr>
            <a:r>
              <a:rPr lang="en-US" dirty="0"/>
              <a:t>Our residential tower represents a modern, sustainable, and luxurious structure inspired by iconic architecture and grounded in practical project management. Built using a cost-efficient mix of materials, the tower is over 2 feet tall and structurally sound. The design allows for Miami residents to enjoy a beautiful view of the city and for us to maximize the ROI based on design aesthetics. Large windows for the second floor to offset the minimal view and smaller windows on the floor above to appreciate the views while utilizing fewer materials lowering costs. We made the use of the building design and height to offset the costs of the building based on what can be charged for rent/leasing.</a:t>
            </a:r>
          </a:p>
          <a:p>
            <a:pPr>
              <a:buNone/>
            </a:pPr>
            <a:r>
              <a:rPr lang="en-US" dirty="0"/>
              <a:t>We leveraged Agile-inspired feedback cycles to improve stability and aesthetics, while staying aligned with budget and time constraints. Each design decision—from vertical straw placement to base reinforcement—was made with long-term livability, elegance, and environmental concerns in mind.</a:t>
            </a:r>
          </a:p>
          <a:p>
            <a:pPr marL="0" lvl="0" indent="0" algn="l">
              <a:spcBef>
                <a:spcPts val="0"/>
              </a:spcBef>
              <a:spcAft>
                <a:spcPts val="0"/>
              </a:spcAft>
              <a:buNone/>
            </a:pPr>
            <a:endParaRPr lang="en-US" dirty="0"/>
          </a:p>
        </p:txBody>
      </p:sp>
    </p:spTree>
    <p:extLst>
      <p:ext uri="{BB962C8B-B14F-4D97-AF65-F5344CB8AC3E}">
        <p14:creationId xmlns:p14="http://schemas.microsoft.com/office/powerpoint/2010/main" val="102319803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a:extLst>
            <a:ext uri="{FF2B5EF4-FFF2-40B4-BE49-F238E27FC236}">
              <a16:creationId xmlns:a16="http://schemas.microsoft.com/office/drawing/2014/main" id="{4697BC25-4F7E-1D14-085F-0C7033CD5C0D}"/>
            </a:ext>
          </a:extLst>
        </p:cNvPr>
        <p:cNvGrpSpPr/>
        <p:nvPr/>
      </p:nvGrpSpPr>
      <p:grpSpPr>
        <a:xfrm>
          <a:off x="0" y="0"/>
          <a:ext cx="0" cy="0"/>
          <a:chOff x="0" y="0"/>
          <a:chExt cx="0" cy="0"/>
        </a:xfrm>
      </p:grpSpPr>
      <p:sp>
        <p:nvSpPr>
          <p:cNvPr id="210" name="Google Shape;210;g8fb263920d_0_20:notes">
            <a:extLst>
              <a:ext uri="{FF2B5EF4-FFF2-40B4-BE49-F238E27FC236}">
                <a16:creationId xmlns:a16="http://schemas.microsoft.com/office/drawing/2014/main" id="{71D1A695-526A-7E02-49ED-6BDF58BAB5F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8fb263920d_0_20:notes">
            <a:extLst>
              <a:ext uri="{FF2B5EF4-FFF2-40B4-BE49-F238E27FC236}">
                <a16:creationId xmlns:a16="http://schemas.microsoft.com/office/drawing/2014/main" id="{FA258FAB-7425-9795-748F-B9497BAA99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While we exceeded our budget by $7,250, this strategic investment was deliberate and value-driven. We prioritized long-term structural integrity by enhancing wind resistance—a critical consideration in Miami’s climate. Additionally, we preserved the luxurious and exclusive design elements necessary to attract high-end tenants and elevate the building’s market appeal. These enhancements not only ensure safety and durability but also position our tower as a premium leasing opportunity, making the additional spend a calculated move toward greater return on investment.</a:t>
            </a:r>
            <a:endParaRPr/>
          </a:p>
        </p:txBody>
      </p:sp>
    </p:spTree>
    <p:extLst>
      <p:ext uri="{BB962C8B-B14F-4D97-AF65-F5344CB8AC3E}">
        <p14:creationId xmlns:p14="http://schemas.microsoft.com/office/powerpoint/2010/main" val="9913684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AE96E1F3-B505-EB67-A7D8-D2CF4F2E643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F1905BDB-AC71-B719-5500-54004CD6466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433380BC-2B30-697B-A01C-AD6A85D436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26243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BAB2EFA-44D8-D903-D0DB-6FC46F543875}"/>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43F11CB3-55A4-F176-75C6-1BCA1F3B2C8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F4695C89-E48F-084F-2048-1BD3658CFBA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072648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794279BD-1D87-5482-960E-8D17B198BBE8}"/>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C2B0FAF-3BA1-E752-081A-E12BFD25989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2EF798AB-9D86-B241-4101-B7A25A26E7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21625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3C0D9AC0-95F6-16CC-B27B-16EDB6F1DED2}"/>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9BB58A46-7B38-346E-B53D-C37E5A65D5B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930E0B0D-5309-35EE-A4C3-1D21BB946C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867288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2B0C4EC7-06FD-9EAD-489D-048F36BF711A}"/>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9CDA487E-3F62-6AE7-9160-3055509FF06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26202888-C28B-80E5-8083-EE23CBDE44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818775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AA9E1D94-08A1-266B-5D27-C3559CB559C4}"/>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AA219E5-F790-0313-9F62-B8F225ECC7D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D448E1FC-43AF-84E4-315D-3B629325F5B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486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A150217B-3194-18E1-0F23-C059FDDBE2FD}"/>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0DB215BA-59B5-0714-95AC-62925B61FA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C557A6E6-3943-818A-ABDF-5BA6B7530F2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32437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12AC1893-5954-3982-B48E-563AA6E4915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FC2999E-8ADC-0850-B070-D086AF219B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B030E4DF-D116-0DAF-AC46-81CFCF65457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01266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91C67A65-F288-D3B0-7027-952F3F6B938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F23F5BA-D7DB-68FA-E92A-7023A957D07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CFB5582E-6EAB-BB83-1EE3-3752BF2052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50152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F20E8364-0FC9-D6EA-4BE1-4A6F6AEC2D99}"/>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06F2A9D4-1327-4891-BDAC-90518D10EC2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333BB2B7-A9BB-7C54-5698-FBFB006FA5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276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6F6EB55A-360A-BD07-9087-ED0EDCD0F717}"/>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90B06B22-7EC6-E002-4C65-1D4E7A7788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4A8FF009-72BE-9624-B2AE-5F3FEC21F8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indent="0">
              <a:buNone/>
            </a:pPr>
            <a:r>
              <a:rPr lang="en-US"/>
              <a:t>Our project sponsor championed the project with the project manager. Lead the project through engagement until formal authorization. Developed the business  case and charter, provided input in the development of the project scope and authorized changes for the project.</a:t>
            </a:r>
          </a:p>
          <a:p>
            <a:pPr marL="0" indent="0">
              <a:buNone/>
            </a:pPr>
            <a:endParaRPr lang="en-US"/>
          </a:p>
          <a:p>
            <a:pPr>
              <a:buNone/>
            </a:pPr>
            <a:r>
              <a:rPr lang="en-US"/>
              <a:t>Our project manager guided, influenced and collaborated among all stakeholders in order to achieve the goals</a:t>
            </a:r>
          </a:p>
          <a:p>
            <a:pPr>
              <a:buNone/>
            </a:pPr>
            <a:r>
              <a:rPr lang="en-US"/>
              <a:t>and objectives of the project. Managed the scope, project schedule and budget are achieving their desired outcomes. They managed all changes to the project and worked with the Project Sponsor and team members to ensure requirements are being productive and empowered Team members to manage and complete their work.</a:t>
            </a:r>
          </a:p>
          <a:p>
            <a:pPr>
              <a:buNone/>
            </a:pPr>
            <a:endParaRPr lang="en-US"/>
          </a:p>
          <a:p>
            <a:pPr>
              <a:buNone/>
            </a:pPr>
            <a:r>
              <a:rPr lang="en-US"/>
              <a:t>Our team members contributed ideas and effort to help design and build the model and actually built the model. They also supported in the MCM process by documenting their process and work.</a:t>
            </a:r>
            <a:br>
              <a:rPr lang="en-US"/>
            </a:br>
            <a:endParaRPr lang="en-US"/>
          </a:p>
          <a:p>
            <a:pPr marL="0" indent="0">
              <a:buNone/>
            </a:pPr>
            <a:br>
              <a:rPr lang="en-US"/>
            </a:br>
            <a:endParaRPr lang="en-US"/>
          </a:p>
        </p:txBody>
      </p:sp>
    </p:spTree>
    <p:extLst>
      <p:ext uri="{BB962C8B-B14F-4D97-AF65-F5344CB8AC3E}">
        <p14:creationId xmlns:p14="http://schemas.microsoft.com/office/powerpoint/2010/main" val="11923581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6BD8C947-1189-1ACB-5CAE-7929713FCCE4}"/>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75C2F8C-CBC4-D16C-D13B-836FFC27238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FEE7B4D7-36BF-99D8-1140-64E8EEF68ED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69021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1A1A0937-F24C-7895-EC67-43AB6B794856}"/>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574C479A-7E4E-AD60-7F45-631365EA8EE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540356A6-78F5-1F7D-F87A-A8BD96DCA7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49583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245A56CD-C8FB-5C3C-FFA8-AECE2EF0A1C5}"/>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691A532F-9466-C3D3-680E-BC9B976B32A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C82E01B3-6F35-D253-66B0-AE29F31D4DC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478416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a:extLst>
            <a:ext uri="{FF2B5EF4-FFF2-40B4-BE49-F238E27FC236}">
              <a16:creationId xmlns:a16="http://schemas.microsoft.com/office/drawing/2014/main" id="{DB893B58-5DFE-C3A2-1961-F9923482A9AE}"/>
            </a:ext>
          </a:extLst>
        </p:cNvPr>
        <p:cNvGrpSpPr/>
        <p:nvPr/>
      </p:nvGrpSpPr>
      <p:grpSpPr>
        <a:xfrm>
          <a:off x="0" y="0"/>
          <a:ext cx="0" cy="0"/>
          <a:chOff x="0" y="0"/>
          <a:chExt cx="0" cy="0"/>
        </a:xfrm>
      </p:grpSpPr>
      <p:sp>
        <p:nvSpPr>
          <p:cNvPr id="138" name="Google Shape;138;g9b138ac8c7_0_0:notes">
            <a:extLst>
              <a:ext uri="{FF2B5EF4-FFF2-40B4-BE49-F238E27FC236}">
                <a16:creationId xmlns:a16="http://schemas.microsoft.com/office/drawing/2014/main" id="{748EDFC9-8B31-67A2-147D-6A771321222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9b138ac8c7_0_0:notes">
            <a:extLst>
              <a:ext uri="{FF2B5EF4-FFF2-40B4-BE49-F238E27FC236}">
                <a16:creationId xmlns:a16="http://schemas.microsoft.com/office/drawing/2014/main" id="{A1F82EC2-6097-F6FD-D36A-94B953801E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50316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513159" y="514350"/>
            <a:ext cx="6000750" cy="2228851"/>
          </a:xfrm>
        </p:spPr>
        <p:txBody>
          <a:bodyPr anchor="b">
            <a:normAutofit/>
          </a:bodyPr>
          <a:lstStyle>
            <a:lvl1pPr algn="l">
              <a:defRPr sz="8533">
                <a:effectLst/>
              </a:defRPr>
            </a:lvl1pPr>
          </a:lstStyle>
          <a:p>
            <a:r>
              <a:rPr lang="en-US"/>
              <a:t>Click to edit Master title style</a:t>
            </a:r>
          </a:p>
        </p:txBody>
      </p:sp>
      <p:sp>
        <p:nvSpPr>
          <p:cNvPr id="3" name="Subtitle 2"/>
          <p:cNvSpPr>
            <a:spLocks noGrp="1"/>
          </p:cNvSpPr>
          <p:nvPr>
            <p:ph type="subTitle" idx="1"/>
          </p:nvPr>
        </p:nvSpPr>
        <p:spPr>
          <a:xfrm>
            <a:off x="513159" y="2882900"/>
            <a:ext cx="4800600" cy="1460500"/>
          </a:xfrm>
        </p:spPr>
        <p:txBody>
          <a:bodyPr anchor="t">
            <a:normAutofit/>
          </a:bodyPr>
          <a:lstStyle>
            <a:lvl1pPr marL="0" indent="0" algn="l">
              <a:buNone/>
              <a:defRPr sz="3733">
                <a:solidFill>
                  <a:schemeClr val="bg2">
                    <a:lumMod val="75000"/>
                  </a:schemeClr>
                </a:solidFill>
              </a:defRPr>
            </a:lvl1pPr>
            <a:lvl2pPr marL="812810" indent="0" algn="ctr">
              <a:buNone/>
              <a:defRPr>
                <a:solidFill>
                  <a:schemeClr val="tx1">
                    <a:tint val="75000"/>
                  </a:schemeClr>
                </a:solidFill>
              </a:defRPr>
            </a:lvl2pPr>
            <a:lvl3pPr marL="1625620" indent="0" algn="ctr">
              <a:buNone/>
              <a:defRPr>
                <a:solidFill>
                  <a:schemeClr val="tx1">
                    <a:tint val="75000"/>
                  </a:schemeClr>
                </a:solidFill>
              </a:defRPr>
            </a:lvl3pPr>
            <a:lvl4pPr marL="2438430" indent="0" algn="ctr">
              <a:buNone/>
              <a:defRPr>
                <a:solidFill>
                  <a:schemeClr val="tx1">
                    <a:tint val="75000"/>
                  </a:schemeClr>
                </a:solidFill>
              </a:defRPr>
            </a:lvl4pPr>
            <a:lvl5pPr marL="3251241" indent="0" algn="ctr">
              <a:buNone/>
              <a:defRPr>
                <a:solidFill>
                  <a:schemeClr val="tx1">
                    <a:tint val="75000"/>
                  </a:schemeClr>
                </a:solidFill>
              </a:defRPr>
            </a:lvl5pPr>
            <a:lvl6pPr marL="4064051" indent="0" algn="ctr">
              <a:buNone/>
              <a:defRPr>
                <a:solidFill>
                  <a:schemeClr val="tx1">
                    <a:tint val="75000"/>
                  </a:schemeClr>
                </a:solidFill>
              </a:defRPr>
            </a:lvl6pPr>
            <a:lvl7pPr marL="4876861" indent="0" algn="ctr">
              <a:buNone/>
              <a:defRPr>
                <a:solidFill>
                  <a:schemeClr val="tx1">
                    <a:tint val="75000"/>
                  </a:schemeClr>
                </a:solidFill>
              </a:defRPr>
            </a:lvl7pPr>
            <a:lvl8pPr marL="5689671" indent="0" algn="ctr">
              <a:buNone/>
              <a:defRPr>
                <a:solidFill>
                  <a:schemeClr val="tx1">
                    <a:tint val="75000"/>
                  </a:schemeClr>
                </a:solidFill>
              </a:defRPr>
            </a:lvl8pPr>
            <a:lvl9pPr marL="6502481"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cxnSp>
        <p:nvCxnSpPr>
          <p:cNvPr id="16" name="Straight Connector 15"/>
          <p:cNvCxnSpPr/>
          <p:nvPr/>
        </p:nvCxnSpPr>
        <p:spPr>
          <a:xfrm flipH="1">
            <a:off x="6171009" y="6350"/>
            <a:ext cx="2857500" cy="28575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4581128" y="68659"/>
            <a:ext cx="4560491" cy="4560491"/>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5426869" y="171450"/>
            <a:ext cx="3714750" cy="371475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5501878" y="24209"/>
            <a:ext cx="3639742" cy="3639742"/>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5884070" y="457201"/>
            <a:ext cx="3257549" cy="325754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2806142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7" name="Picture Placeholder 2"/>
          <p:cNvSpPr>
            <a:spLocks noGrp="1" noChangeAspect="1"/>
          </p:cNvSpPr>
          <p:nvPr>
            <p:ph type="pic" idx="13"/>
          </p:nvPr>
        </p:nvSpPr>
        <p:spPr>
          <a:xfrm>
            <a:off x="514350" y="400050"/>
            <a:ext cx="8114109" cy="234315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16" name="Text Placeholder 9"/>
          <p:cNvSpPr>
            <a:spLocks noGrp="1"/>
          </p:cNvSpPr>
          <p:nvPr>
            <p:ph type="body" sz="quarter" idx="14"/>
          </p:nvPr>
        </p:nvSpPr>
        <p:spPr>
          <a:xfrm>
            <a:off x="685801" y="2882900"/>
            <a:ext cx="6228158" cy="342900"/>
          </a:xfrm>
        </p:spPr>
        <p:txBody>
          <a:bodyPr anchor="t">
            <a:normAutofit/>
          </a:bodyPr>
          <a:lstStyle>
            <a:lvl1pPr marL="0" indent="0">
              <a:buFontTx/>
              <a:buNone/>
              <a:defRPr sz="2844"/>
            </a:lvl1pPr>
            <a:lvl2pPr marL="812810" indent="0">
              <a:buFontTx/>
              <a:buNone/>
              <a:defRPr/>
            </a:lvl2pPr>
            <a:lvl3pPr marL="1625620" indent="0">
              <a:buFontTx/>
              <a:buNone/>
              <a:defRPr/>
            </a:lvl3pPr>
            <a:lvl4pPr marL="2438430" indent="0">
              <a:buFontTx/>
              <a:buNone/>
              <a:defRPr/>
            </a:lvl4pPr>
            <a:lvl5pPr marL="3251241" indent="0">
              <a:buFontTx/>
              <a:buNone/>
              <a:defRPr/>
            </a:lvl5pPr>
          </a:lstStyle>
          <a:p>
            <a:pPr lvl="0"/>
            <a:r>
              <a:rPr lang="en-US"/>
              <a:t>Click to 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7/16/2025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80916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13160" y="514350"/>
            <a:ext cx="7543800" cy="2057400"/>
          </a:xfrm>
        </p:spPr>
        <p:txBody>
          <a:bodyPr anchor="ctr">
            <a:normAutofit/>
          </a:bodyPr>
          <a:lstStyle>
            <a:lvl1pPr algn="l">
              <a:defRPr sz="5689" b="0" cap="all"/>
            </a:lvl1pPr>
          </a:lstStyle>
          <a:p>
            <a:r>
              <a:rPr lang="en-US"/>
              <a:t>Click to edit Master title style</a:t>
            </a:r>
          </a:p>
        </p:txBody>
      </p:sp>
      <p:sp>
        <p:nvSpPr>
          <p:cNvPr id="3" name="Text Placeholder 2"/>
          <p:cNvSpPr>
            <a:spLocks noGrp="1"/>
          </p:cNvSpPr>
          <p:nvPr>
            <p:ph type="body" idx="1"/>
          </p:nvPr>
        </p:nvSpPr>
        <p:spPr>
          <a:xfrm>
            <a:off x="513159" y="3086100"/>
            <a:ext cx="6401991" cy="1409700"/>
          </a:xfrm>
        </p:spPr>
        <p:txBody>
          <a:bodyPr anchor="ctr">
            <a:normAutofit/>
          </a:bodyPr>
          <a:lstStyle>
            <a:lvl1pPr marL="0" indent="0" algn="l">
              <a:buNone/>
              <a:defRPr sz="3556">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8468989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6059" y="514350"/>
            <a:ext cx="6858001" cy="2057400"/>
          </a:xfrm>
        </p:spPr>
        <p:txBody>
          <a:bodyPr anchor="ctr">
            <a:normAutofit/>
          </a:bodyPr>
          <a:lstStyle>
            <a:lvl1pPr algn="l">
              <a:defRPr sz="5689"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1084659" y="2571750"/>
            <a:ext cx="6400800" cy="285750"/>
          </a:xfrm>
        </p:spPr>
        <p:txBody>
          <a:bodyPr anchor="ctr"/>
          <a:lstStyle>
            <a:lvl1pPr marL="0" indent="0">
              <a:buFontTx/>
              <a:buNone/>
              <a:defRPr/>
            </a:lvl1pPr>
            <a:lvl2pPr marL="812810" indent="0">
              <a:buFontTx/>
              <a:buNone/>
              <a:defRPr/>
            </a:lvl2pPr>
            <a:lvl3pPr marL="1625620" indent="0">
              <a:buFontTx/>
              <a:buNone/>
              <a:defRPr/>
            </a:lvl3pPr>
            <a:lvl4pPr marL="2438430" indent="0">
              <a:buFontTx/>
              <a:buNone/>
              <a:defRPr/>
            </a:lvl4pPr>
            <a:lvl5pPr marL="3251241" indent="0">
              <a:buFontTx/>
              <a:buNone/>
              <a:defRPr/>
            </a:lvl5pPr>
          </a:lstStyle>
          <a:p>
            <a:pPr lvl="0"/>
            <a:r>
              <a:rPr lang="en-US"/>
              <a:t>Click to edit Master text styles</a:t>
            </a:r>
          </a:p>
        </p:txBody>
      </p:sp>
      <p:sp>
        <p:nvSpPr>
          <p:cNvPr id="3" name="Text Placeholder 2"/>
          <p:cNvSpPr>
            <a:spLocks noGrp="1"/>
          </p:cNvSpPr>
          <p:nvPr>
            <p:ph type="body" idx="1"/>
          </p:nvPr>
        </p:nvSpPr>
        <p:spPr>
          <a:xfrm>
            <a:off x="513160" y="3225801"/>
            <a:ext cx="6400800" cy="1263649"/>
          </a:xfrm>
        </p:spPr>
        <p:txBody>
          <a:bodyPr anchor="ctr">
            <a:normAutofit/>
          </a:bodyPr>
          <a:lstStyle>
            <a:lvl1pPr marL="0" indent="0" algn="l">
              <a:buNone/>
              <a:defRPr sz="3556">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4" name="TextBox 13"/>
          <p:cNvSpPr txBox="1"/>
          <p:nvPr/>
        </p:nvSpPr>
        <p:spPr>
          <a:xfrm>
            <a:off x="398859" y="609167"/>
            <a:ext cx="457200" cy="438582"/>
          </a:xfrm>
          <a:prstGeom prst="rect">
            <a:avLst/>
          </a:prstGeom>
        </p:spPr>
        <p:txBody>
          <a:bodyPr vert="horz" lIns="162560" tIns="81280" rIns="162560" bIns="81280" rtlCol="0" anchor="ctr">
            <a:noAutofit/>
          </a:bodyPr>
          <a:lstStyle/>
          <a:p>
            <a:pPr lvl="0"/>
            <a:r>
              <a:rPr lang="en-US" sz="14222">
                <a:solidFill>
                  <a:schemeClr val="tx1"/>
                </a:solidFill>
                <a:effectLst/>
              </a:rPr>
              <a:t>“</a:t>
            </a:r>
          </a:p>
        </p:txBody>
      </p:sp>
      <p:sp>
        <p:nvSpPr>
          <p:cNvPr id="15" name="TextBox 14"/>
          <p:cNvSpPr txBox="1"/>
          <p:nvPr/>
        </p:nvSpPr>
        <p:spPr>
          <a:xfrm>
            <a:off x="7714059" y="2076451"/>
            <a:ext cx="457200" cy="438582"/>
          </a:xfrm>
          <a:prstGeom prst="rect">
            <a:avLst/>
          </a:prstGeom>
        </p:spPr>
        <p:txBody>
          <a:bodyPr vert="horz" lIns="162560" tIns="81280" rIns="162560" bIns="81280" rtlCol="0" anchor="ctr">
            <a:noAutofit/>
          </a:bodyPr>
          <a:lstStyle/>
          <a:p>
            <a:pPr lvl="0" algn="r"/>
            <a:r>
              <a:rPr lang="en-US" sz="14222">
                <a:solidFill>
                  <a:schemeClr val="tx1"/>
                </a:solidFill>
                <a:effectLst/>
              </a:rPr>
              <a:t>”</a:t>
            </a:r>
          </a:p>
        </p:txBody>
      </p:sp>
    </p:spTree>
    <p:extLst>
      <p:ext uri="{BB962C8B-B14F-4D97-AF65-F5344CB8AC3E}">
        <p14:creationId xmlns:p14="http://schemas.microsoft.com/office/powerpoint/2010/main" val="5268431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13159" y="2571750"/>
            <a:ext cx="6400800" cy="1273050"/>
          </a:xfrm>
        </p:spPr>
        <p:txBody>
          <a:bodyPr anchor="b">
            <a:normAutofit/>
          </a:bodyPr>
          <a:lstStyle>
            <a:lvl1pPr algn="l">
              <a:defRPr sz="5689" b="0" cap="all"/>
            </a:lvl1pPr>
          </a:lstStyle>
          <a:p>
            <a:r>
              <a:rPr lang="en-US"/>
              <a:t>Click to edit Master title style</a:t>
            </a:r>
          </a:p>
        </p:txBody>
      </p:sp>
      <p:sp>
        <p:nvSpPr>
          <p:cNvPr id="3" name="Text Placeholder 2"/>
          <p:cNvSpPr>
            <a:spLocks noGrp="1"/>
          </p:cNvSpPr>
          <p:nvPr>
            <p:ph type="body" idx="1"/>
          </p:nvPr>
        </p:nvSpPr>
        <p:spPr>
          <a:xfrm>
            <a:off x="513158" y="3849736"/>
            <a:ext cx="6401993" cy="645300"/>
          </a:xfrm>
        </p:spPr>
        <p:txBody>
          <a:bodyPr anchor="t">
            <a:normAutofit/>
          </a:bodyPr>
          <a:lstStyle>
            <a:lvl1pPr marL="0" indent="0" algn="l">
              <a:buNone/>
              <a:defRPr sz="3556">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93466886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856060" y="514350"/>
            <a:ext cx="6858000" cy="2057400"/>
          </a:xfrm>
        </p:spPr>
        <p:txBody>
          <a:bodyPr anchor="ctr">
            <a:normAutofit/>
          </a:bodyPr>
          <a:lstStyle>
            <a:lvl1pPr algn="l">
              <a:defRPr sz="5689" b="0" cap="all">
                <a:solidFill>
                  <a:schemeClr val="tx1"/>
                </a:solidFill>
              </a:defRPr>
            </a:lvl1pPr>
          </a:lstStyle>
          <a:p>
            <a:r>
              <a:rPr lang="en-US"/>
              <a:t>Click to edit Master title style</a:t>
            </a:r>
          </a:p>
        </p:txBody>
      </p:sp>
      <p:sp>
        <p:nvSpPr>
          <p:cNvPr id="10" name="Text Placeholder 9"/>
          <p:cNvSpPr>
            <a:spLocks noGrp="1"/>
          </p:cNvSpPr>
          <p:nvPr>
            <p:ph type="body" sz="quarter" idx="13"/>
          </p:nvPr>
        </p:nvSpPr>
        <p:spPr>
          <a:xfrm>
            <a:off x="513159" y="2946400"/>
            <a:ext cx="6400801" cy="787400"/>
          </a:xfrm>
        </p:spPr>
        <p:txBody>
          <a:bodyPr vert="horz" lIns="91440" tIns="45720" rIns="91440" bIns="45720" rtlCol="0" anchor="b">
            <a:normAutofit/>
          </a:bodyPr>
          <a:lstStyle>
            <a:lvl1pPr>
              <a:buNone/>
              <a:defRPr lang="en-US" sz="4267"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3159" y="3733800"/>
            <a:ext cx="6400801" cy="762000"/>
          </a:xfrm>
        </p:spPr>
        <p:txBody>
          <a:bodyPr anchor="t">
            <a:normAutofit/>
          </a:bodyPr>
          <a:lstStyle>
            <a:lvl1pPr marL="0" indent="0" algn="l">
              <a:buNone/>
              <a:defRPr sz="3200">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
        <p:nvSpPr>
          <p:cNvPr id="11" name="TextBox 10"/>
          <p:cNvSpPr txBox="1"/>
          <p:nvPr/>
        </p:nvSpPr>
        <p:spPr>
          <a:xfrm>
            <a:off x="398859" y="609167"/>
            <a:ext cx="457200" cy="438582"/>
          </a:xfrm>
          <a:prstGeom prst="rect">
            <a:avLst/>
          </a:prstGeom>
        </p:spPr>
        <p:txBody>
          <a:bodyPr vert="horz" lIns="162560" tIns="81280" rIns="162560" bIns="81280" rtlCol="0" anchor="ctr">
            <a:noAutofit/>
          </a:bodyPr>
          <a:lstStyle/>
          <a:p>
            <a:pPr lvl="0"/>
            <a:r>
              <a:rPr lang="en-US" sz="14222">
                <a:solidFill>
                  <a:schemeClr val="tx1"/>
                </a:solidFill>
                <a:effectLst/>
              </a:rPr>
              <a:t>“</a:t>
            </a:r>
          </a:p>
        </p:txBody>
      </p:sp>
      <p:sp>
        <p:nvSpPr>
          <p:cNvPr id="12" name="TextBox 11"/>
          <p:cNvSpPr txBox="1"/>
          <p:nvPr/>
        </p:nvSpPr>
        <p:spPr>
          <a:xfrm>
            <a:off x="7714059" y="2076451"/>
            <a:ext cx="457200" cy="438582"/>
          </a:xfrm>
          <a:prstGeom prst="rect">
            <a:avLst/>
          </a:prstGeom>
        </p:spPr>
        <p:txBody>
          <a:bodyPr vert="horz" lIns="162560" tIns="81280" rIns="162560" bIns="81280" rtlCol="0" anchor="ctr">
            <a:noAutofit/>
          </a:bodyPr>
          <a:lstStyle/>
          <a:p>
            <a:pPr lvl="0" algn="r"/>
            <a:r>
              <a:rPr lang="en-US" sz="14222">
                <a:solidFill>
                  <a:schemeClr val="tx1"/>
                </a:solidFill>
                <a:effectLst/>
              </a:rPr>
              <a:t>”</a:t>
            </a:r>
          </a:p>
        </p:txBody>
      </p:sp>
    </p:spTree>
    <p:extLst>
      <p:ext uri="{BB962C8B-B14F-4D97-AF65-F5344CB8AC3E}">
        <p14:creationId xmlns:p14="http://schemas.microsoft.com/office/powerpoint/2010/main" val="23861789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3160" y="514350"/>
            <a:ext cx="7543800" cy="2057400"/>
          </a:xfrm>
        </p:spPr>
        <p:txBody>
          <a:bodyPr vert="horz" lIns="91440" tIns="45720" rIns="91440" bIns="45720" rtlCol="0" anchor="ctr">
            <a:normAutofit/>
          </a:bodyPr>
          <a:lstStyle>
            <a:lvl1pPr>
              <a:defRPr lang="en-US" b="0" dirty="0"/>
            </a:lvl1pPr>
          </a:lstStyle>
          <a:p>
            <a:pPr marL="0" lvl="0"/>
            <a:r>
              <a:rPr lang="en-US"/>
              <a:t>Click to edit Master title style</a:t>
            </a:r>
          </a:p>
        </p:txBody>
      </p:sp>
      <p:sp>
        <p:nvSpPr>
          <p:cNvPr id="10" name="Text Placeholder 9"/>
          <p:cNvSpPr>
            <a:spLocks noGrp="1"/>
          </p:cNvSpPr>
          <p:nvPr>
            <p:ph type="body" sz="quarter" idx="13"/>
          </p:nvPr>
        </p:nvSpPr>
        <p:spPr>
          <a:xfrm>
            <a:off x="513159" y="2946401"/>
            <a:ext cx="6400800" cy="628650"/>
          </a:xfrm>
        </p:spPr>
        <p:txBody>
          <a:bodyPr vert="horz" lIns="91440" tIns="45720" rIns="91440" bIns="45720" rtlCol="0" anchor="b">
            <a:normAutofit/>
          </a:bodyPr>
          <a:lstStyle>
            <a:lvl1pPr>
              <a:buNone/>
              <a:defRPr lang="en-US" sz="4267" b="0" cap="all"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513159" y="3575049"/>
            <a:ext cx="6400801" cy="920750"/>
          </a:xfrm>
        </p:spPr>
        <p:txBody>
          <a:bodyPr anchor="t">
            <a:normAutofit/>
          </a:bodyPr>
          <a:lstStyle>
            <a:lvl1pPr marL="0" indent="0" algn="l">
              <a:buNone/>
              <a:defRPr sz="3200">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7154630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8421629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13909" y="514350"/>
            <a:ext cx="1543050" cy="34290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514350" y="514350"/>
            <a:ext cx="5867400" cy="398145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02084533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
  <p:cSld name="Table of content">
    <p:spTree>
      <p:nvGrpSpPr>
        <p:cNvPr id="1" name="Shape 41"/>
        <p:cNvGrpSpPr/>
        <p:nvPr/>
      </p:nvGrpSpPr>
      <p:grpSpPr>
        <a:xfrm>
          <a:off x="0" y="0"/>
          <a:ext cx="0" cy="0"/>
          <a:chOff x="0" y="0"/>
          <a:chExt cx="0" cy="0"/>
        </a:xfrm>
      </p:grpSpPr>
      <p:sp>
        <p:nvSpPr>
          <p:cNvPr id="42" name="Google Shape;42;p13"/>
          <p:cNvSpPr txBox="1">
            <a:spLocks noGrp="1"/>
          </p:cNvSpPr>
          <p:nvPr>
            <p:ph type="subTitle" idx="1"/>
          </p:nvPr>
        </p:nvSpPr>
        <p:spPr>
          <a:xfrm flipH="1">
            <a:off x="1409725" y="1398275"/>
            <a:ext cx="2559600" cy="4524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800"/>
              <a:buNone/>
              <a:defRPr sz="1600">
                <a:solidFill>
                  <a:schemeClr val="dk1"/>
                </a:solidFill>
                <a:latin typeface="Playfair Display"/>
                <a:ea typeface="Playfair Display"/>
                <a:cs typeface="Playfair Display"/>
                <a:sym typeface="Playfair Display"/>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13"/>
          <p:cNvSpPr txBox="1">
            <a:spLocks noGrp="1"/>
          </p:cNvSpPr>
          <p:nvPr>
            <p:ph type="title" hasCustomPrompt="1"/>
          </p:nvPr>
        </p:nvSpPr>
        <p:spPr>
          <a:xfrm flipH="1">
            <a:off x="4076800" y="1277975"/>
            <a:ext cx="498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4" name="Google Shape;44;p13"/>
          <p:cNvSpPr txBox="1">
            <a:spLocks noGrp="1"/>
          </p:cNvSpPr>
          <p:nvPr>
            <p:ph type="subTitle" idx="2"/>
          </p:nvPr>
        </p:nvSpPr>
        <p:spPr>
          <a:xfrm flipH="1">
            <a:off x="1409725" y="1757975"/>
            <a:ext cx="2559600" cy="33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5" name="Google Shape;45;p13"/>
          <p:cNvSpPr txBox="1">
            <a:spLocks noGrp="1"/>
          </p:cNvSpPr>
          <p:nvPr>
            <p:ph type="subTitle" idx="3"/>
          </p:nvPr>
        </p:nvSpPr>
        <p:spPr>
          <a:xfrm flipH="1">
            <a:off x="1409725" y="2541799"/>
            <a:ext cx="2559600" cy="45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solidFill>
                  <a:schemeClr val="dk1"/>
                </a:solidFill>
                <a:latin typeface="Playfair Display"/>
                <a:ea typeface="Playfair Display"/>
                <a:cs typeface="Playfair Display"/>
                <a:sym typeface="Playfair Displ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6" name="Google Shape;46;p13"/>
          <p:cNvSpPr txBox="1">
            <a:spLocks noGrp="1"/>
          </p:cNvSpPr>
          <p:nvPr>
            <p:ph type="title" idx="4" hasCustomPrompt="1"/>
          </p:nvPr>
        </p:nvSpPr>
        <p:spPr>
          <a:xfrm flipH="1">
            <a:off x="4076800" y="2421499"/>
            <a:ext cx="498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47" name="Google Shape;47;p13"/>
          <p:cNvSpPr txBox="1">
            <a:spLocks noGrp="1"/>
          </p:cNvSpPr>
          <p:nvPr>
            <p:ph type="subTitle" idx="5"/>
          </p:nvPr>
        </p:nvSpPr>
        <p:spPr>
          <a:xfrm flipH="1">
            <a:off x="1409725" y="2904268"/>
            <a:ext cx="2559600" cy="33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8" name="Google Shape;48;p13"/>
          <p:cNvSpPr txBox="1">
            <a:spLocks noGrp="1"/>
          </p:cNvSpPr>
          <p:nvPr>
            <p:ph type="subTitle" idx="6"/>
          </p:nvPr>
        </p:nvSpPr>
        <p:spPr>
          <a:xfrm flipH="1">
            <a:off x="1409725" y="3685324"/>
            <a:ext cx="2559600" cy="4524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800"/>
              <a:buNone/>
              <a:defRPr sz="1600">
                <a:solidFill>
                  <a:schemeClr val="dk1"/>
                </a:solidFill>
                <a:latin typeface="Playfair Display"/>
                <a:ea typeface="Playfair Display"/>
                <a:cs typeface="Playfair Display"/>
                <a:sym typeface="Playfair Display"/>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9" name="Google Shape;49;p13"/>
          <p:cNvSpPr txBox="1">
            <a:spLocks noGrp="1"/>
          </p:cNvSpPr>
          <p:nvPr>
            <p:ph type="title" idx="7" hasCustomPrompt="1"/>
          </p:nvPr>
        </p:nvSpPr>
        <p:spPr>
          <a:xfrm flipH="1">
            <a:off x="4076800" y="3565024"/>
            <a:ext cx="498300" cy="572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500"/>
              <a:buNone/>
              <a:defRPr sz="2500"/>
            </a:lvl1pPr>
            <a:lvl2pPr lvl="1" algn="r" rtl="0">
              <a:spcBef>
                <a:spcPts val="0"/>
              </a:spcBef>
              <a:spcAft>
                <a:spcPts val="0"/>
              </a:spcAft>
              <a:buSzPts val="2500"/>
              <a:buNone/>
              <a:defRPr sz="2500"/>
            </a:lvl2pPr>
            <a:lvl3pPr lvl="2" algn="r" rtl="0">
              <a:spcBef>
                <a:spcPts val="0"/>
              </a:spcBef>
              <a:spcAft>
                <a:spcPts val="0"/>
              </a:spcAft>
              <a:buSzPts val="2500"/>
              <a:buNone/>
              <a:defRPr sz="2500"/>
            </a:lvl3pPr>
            <a:lvl4pPr lvl="3" algn="r" rtl="0">
              <a:spcBef>
                <a:spcPts val="0"/>
              </a:spcBef>
              <a:spcAft>
                <a:spcPts val="0"/>
              </a:spcAft>
              <a:buSzPts val="2500"/>
              <a:buNone/>
              <a:defRPr sz="2500"/>
            </a:lvl4pPr>
            <a:lvl5pPr lvl="4" algn="r" rtl="0">
              <a:spcBef>
                <a:spcPts val="0"/>
              </a:spcBef>
              <a:spcAft>
                <a:spcPts val="0"/>
              </a:spcAft>
              <a:buSzPts val="2500"/>
              <a:buNone/>
              <a:defRPr sz="2500"/>
            </a:lvl5pPr>
            <a:lvl6pPr lvl="5" algn="r" rtl="0">
              <a:spcBef>
                <a:spcPts val="0"/>
              </a:spcBef>
              <a:spcAft>
                <a:spcPts val="0"/>
              </a:spcAft>
              <a:buSzPts val="2500"/>
              <a:buNone/>
              <a:defRPr sz="2500"/>
            </a:lvl6pPr>
            <a:lvl7pPr lvl="6" algn="r" rtl="0">
              <a:spcBef>
                <a:spcPts val="0"/>
              </a:spcBef>
              <a:spcAft>
                <a:spcPts val="0"/>
              </a:spcAft>
              <a:buSzPts val="2500"/>
              <a:buNone/>
              <a:defRPr sz="2500"/>
            </a:lvl7pPr>
            <a:lvl8pPr lvl="7" algn="r" rtl="0">
              <a:spcBef>
                <a:spcPts val="0"/>
              </a:spcBef>
              <a:spcAft>
                <a:spcPts val="0"/>
              </a:spcAft>
              <a:buSzPts val="2500"/>
              <a:buNone/>
              <a:defRPr sz="2500"/>
            </a:lvl8pPr>
            <a:lvl9pPr lvl="8" algn="r" rtl="0">
              <a:spcBef>
                <a:spcPts val="0"/>
              </a:spcBef>
              <a:spcAft>
                <a:spcPts val="0"/>
              </a:spcAft>
              <a:buSzPts val="2500"/>
              <a:buNone/>
              <a:defRPr sz="2500"/>
            </a:lvl9pPr>
          </a:lstStyle>
          <a:p>
            <a:r>
              <a:t>xx%</a:t>
            </a:r>
          </a:p>
        </p:txBody>
      </p:sp>
      <p:sp>
        <p:nvSpPr>
          <p:cNvPr id="50" name="Google Shape;50;p13"/>
          <p:cNvSpPr txBox="1">
            <a:spLocks noGrp="1"/>
          </p:cNvSpPr>
          <p:nvPr>
            <p:ph type="subTitle" idx="8"/>
          </p:nvPr>
        </p:nvSpPr>
        <p:spPr>
          <a:xfrm flipH="1">
            <a:off x="1409725" y="4044278"/>
            <a:ext cx="2559600" cy="334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51" name="Google Shape;51;p13"/>
          <p:cNvSpPr txBox="1">
            <a:spLocks noGrp="1"/>
          </p:cNvSpPr>
          <p:nvPr>
            <p:ph type="title" idx="9"/>
          </p:nvPr>
        </p:nvSpPr>
        <p:spPr>
          <a:xfrm flipH="1">
            <a:off x="713225" y="548640"/>
            <a:ext cx="3858900" cy="5727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extLst>
      <p:ext uri="{BB962C8B-B14F-4D97-AF65-F5344CB8AC3E}">
        <p14:creationId xmlns:p14="http://schemas.microsoft.com/office/powerpoint/2010/main" val="41483249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713225" y="545223"/>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713225" y="1183025"/>
            <a:ext cx="7717500" cy="3416400"/>
          </a:xfrm>
          <a:prstGeom prst="rect">
            <a:avLst/>
          </a:prstGeom>
        </p:spPr>
        <p:txBody>
          <a:bodyPr spcFirstLastPara="1" wrap="square" lIns="91425" tIns="91425" rIns="91425" bIns="91425" anchor="t" anchorCtr="0">
            <a:noAutofit/>
          </a:bodyPr>
          <a:lstStyle>
            <a:lvl1pPr marL="457200" lvl="0" indent="-292100">
              <a:lnSpc>
                <a:spcPct val="100000"/>
              </a:lnSpc>
              <a:spcBef>
                <a:spcPts val="0"/>
              </a:spcBef>
              <a:spcAft>
                <a:spcPts val="0"/>
              </a:spcAft>
              <a:buClr>
                <a:schemeClr val="dk1"/>
              </a:buClr>
              <a:buSzPts val="1000"/>
              <a:buFont typeface="Lato"/>
              <a:buChar char="●"/>
              <a:defRPr sz="1200"/>
            </a:lvl1pPr>
            <a:lvl2pPr marL="914400" lvl="1" indent="-317500">
              <a:lnSpc>
                <a:spcPct val="100000"/>
              </a:lnSpc>
              <a:spcBef>
                <a:spcPts val="0"/>
              </a:spcBef>
              <a:spcAft>
                <a:spcPts val="0"/>
              </a:spcAft>
              <a:buClr>
                <a:schemeClr val="dk1"/>
              </a:buClr>
              <a:buSzPts val="1400"/>
              <a:buFont typeface="Josefin Slab SemiBold"/>
              <a:buChar char="○"/>
              <a:defRPr sz="1200"/>
            </a:lvl2pPr>
            <a:lvl3pPr marL="1371600" lvl="2" indent="-317500">
              <a:spcBef>
                <a:spcPts val="0"/>
              </a:spcBef>
              <a:spcAft>
                <a:spcPts val="0"/>
              </a:spcAft>
              <a:buClr>
                <a:srgbClr val="0C343D"/>
              </a:buClr>
              <a:buSzPts val="1400"/>
              <a:buFont typeface="Josefin Slab SemiBold"/>
              <a:buChar char="■"/>
              <a:defRPr/>
            </a:lvl3pPr>
            <a:lvl4pPr marL="1828800" lvl="3" indent="-317500">
              <a:spcBef>
                <a:spcPts val="1600"/>
              </a:spcBef>
              <a:spcAft>
                <a:spcPts val="0"/>
              </a:spcAft>
              <a:buClr>
                <a:srgbClr val="0C343D"/>
              </a:buClr>
              <a:buSzPts val="1400"/>
              <a:buFont typeface="Josefin Slab SemiBold"/>
              <a:buChar char="●"/>
              <a:defRPr/>
            </a:lvl4pPr>
            <a:lvl5pPr marL="2286000" lvl="4" indent="-317500">
              <a:spcBef>
                <a:spcPts val="1600"/>
              </a:spcBef>
              <a:spcAft>
                <a:spcPts val="0"/>
              </a:spcAft>
              <a:buClr>
                <a:srgbClr val="0C343D"/>
              </a:buClr>
              <a:buSzPts val="1400"/>
              <a:buFont typeface="Josefin Slab SemiBold"/>
              <a:buChar char="○"/>
              <a:defRPr/>
            </a:lvl5pPr>
            <a:lvl6pPr marL="2743200" lvl="5" indent="-317500">
              <a:spcBef>
                <a:spcPts val="1600"/>
              </a:spcBef>
              <a:spcAft>
                <a:spcPts val="0"/>
              </a:spcAft>
              <a:buClr>
                <a:srgbClr val="0C343D"/>
              </a:buClr>
              <a:buSzPts val="1400"/>
              <a:buFont typeface="Josefin Slab SemiBold"/>
              <a:buChar char="■"/>
              <a:defRPr/>
            </a:lvl6pPr>
            <a:lvl7pPr marL="3200400" lvl="6" indent="-317500">
              <a:spcBef>
                <a:spcPts val="1600"/>
              </a:spcBef>
              <a:spcAft>
                <a:spcPts val="0"/>
              </a:spcAft>
              <a:buClr>
                <a:srgbClr val="0C343D"/>
              </a:buClr>
              <a:buSzPts val="1400"/>
              <a:buFont typeface="Josefin Slab SemiBold"/>
              <a:buChar char="●"/>
              <a:defRPr/>
            </a:lvl7pPr>
            <a:lvl8pPr marL="3657600" lvl="7" indent="-317500">
              <a:spcBef>
                <a:spcPts val="1600"/>
              </a:spcBef>
              <a:spcAft>
                <a:spcPts val="0"/>
              </a:spcAft>
              <a:buClr>
                <a:srgbClr val="0C343D"/>
              </a:buClr>
              <a:buSzPts val="1400"/>
              <a:buFont typeface="Josefin Slab SemiBold"/>
              <a:buChar char="○"/>
              <a:defRPr/>
            </a:lvl8pPr>
            <a:lvl9pPr marL="4114800" lvl="8" indent="-317500">
              <a:spcBef>
                <a:spcPts val="1600"/>
              </a:spcBef>
              <a:spcAft>
                <a:spcPts val="1600"/>
              </a:spcAft>
              <a:buClr>
                <a:srgbClr val="0C343D"/>
              </a:buClr>
              <a:buSzPts val="1400"/>
              <a:buFont typeface="Josefin Slab SemiBold"/>
              <a:buChar char="■"/>
              <a:defRPr/>
            </a:lvl9pPr>
          </a:lstStyle>
          <a:p>
            <a:endParaRPr/>
          </a:p>
        </p:txBody>
      </p:sp>
    </p:spTree>
    <p:extLst>
      <p:ext uri="{BB962C8B-B14F-4D97-AF65-F5344CB8AC3E}">
        <p14:creationId xmlns:p14="http://schemas.microsoft.com/office/powerpoint/2010/main" val="16873204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44497791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p:cSld name="Title and text">
    <p:spTree>
      <p:nvGrpSpPr>
        <p:cNvPr id="1" name="Shape 52"/>
        <p:cNvGrpSpPr/>
        <p:nvPr/>
      </p:nvGrpSpPr>
      <p:grpSpPr>
        <a:xfrm>
          <a:off x="0" y="0"/>
          <a:ext cx="0" cy="0"/>
          <a:chOff x="0" y="0"/>
          <a:chExt cx="0" cy="0"/>
        </a:xfrm>
      </p:grpSpPr>
      <p:sp>
        <p:nvSpPr>
          <p:cNvPr id="53" name="Google Shape;53;p14"/>
          <p:cNvSpPr txBox="1">
            <a:spLocks noGrp="1"/>
          </p:cNvSpPr>
          <p:nvPr>
            <p:ph type="title"/>
          </p:nvPr>
        </p:nvSpPr>
        <p:spPr>
          <a:xfrm>
            <a:off x="714068" y="2098200"/>
            <a:ext cx="1994400" cy="947100"/>
          </a:xfrm>
          <a:prstGeom prst="rect">
            <a:avLst/>
          </a:prstGeom>
        </p:spPr>
        <p:txBody>
          <a:bodyPr spcFirstLastPara="1" wrap="square" lIns="91425" tIns="91425" rIns="91425" bIns="91425" anchor="ctr" anchorCtr="0">
            <a:noAutofit/>
          </a:bodyPr>
          <a:lstStyle>
            <a:lvl1pPr lvl="0" algn="r">
              <a:spcBef>
                <a:spcPts val="0"/>
              </a:spcBef>
              <a:spcAft>
                <a:spcPts val="0"/>
              </a:spcAft>
              <a:buSzPts val="2800"/>
              <a:buNone/>
              <a:defRPr/>
            </a:lvl1pPr>
            <a:lvl2pPr lvl="1">
              <a:spcBef>
                <a:spcPts val="0"/>
              </a:spcBef>
              <a:spcAft>
                <a:spcPts val="0"/>
              </a:spcAft>
              <a:buSzPts val="2800"/>
              <a:buNone/>
              <a:defRPr>
                <a:latin typeface="Montserrat Light"/>
                <a:ea typeface="Montserrat Light"/>
                <a:cs typeface="Montserrat Light"/>
                <a:sym typeface="Montserrat Light"/>
              </a:defRPr>
            </a:lvl2pPr>
            <a:lvl3pPr lvl="2">
              <a:spcBef>
                <a:spcPts val="0"/>
              </a:spcBef>
              <a:spcAft>
                <a:spcPts val="0"/>
              </a:spcAft>
              <a:buSzPts val="2800"/>
              <a:buNone/>
              <a:defRPr>
                <a:latin typeface="Montserrat Light"/>
                <a:ea typeface="Montserrat Light"/>
                <a:cs typeface="Montserrat Light"/>
                <a:sym typeface="Montserrat Light"/>
              </a:defRPr>
            </a:lvl3pPr>
            <a:lvl4pPr lvl="3">
              <a:spcBef>
                <a:spcPts val="0"/>
              </a:spcBef>
              <a:spcAft>
                <a:spcPts val="0"/>
              </a:spcAft>
              <a:buSzPts val="2800"/>
              <a:buNone/>
              <a:defRPr>
                <a:latin typeface="Montserrat Light"/>
                <a:ea typeface="Montserrat Light"/>
                <a:cs typeface="Montserrat Light"/>
                <a:sym typeface="Montserrat Light"/>
              </a:defRPr>
            </a:lvl4pPr>
            <a:lvl5pPr lvl="4">
              <a:spcBef>
                <a:spcPts val="0"/>
              </a:spcBef>
              <a:spcAft>
                <a:spcPts val="0"/>
              </a:spcAft>
              <a:buSzPts val="2800"/>
              <a:buNone/>
              <a:defRPr>
                <a:latin typeface="Montserrat Light"/>
                <a:ea typeface="Montserrat Light"/>
                <a:cs typeface="Montserrat Light"/>
                <a:sym typeface="Montserrat Light"/>
              </a:defRPr>
            </a:lvl5pPr>
            <a:lvl6pPr lvl="5">
              <a:spcBef>
                <a:spcPts val="0"/>
              </a:spcBef>
              <a:spcAft>
                <a:spcPts val="0"/>
              </a:spcAft>
              <a:buSzPts val="2800"/>
              <a:buNone/>
              <a:defRPr>
                <a:latin typeface="Montserrat Light"/>
                <a:ea typeface="Montserrat Light"/>
                <a:cs typeface="Montserrat Light"/>
                <a:sym typeface="Montserrat Light"/>
              </a:defRPr>
            </a:lvl6pPr>
            <a:lvl7pPr lvl="6">
              <a:spcBef>
                <a:spcPts val="0"/>
              </a:spcBef>
              <a:spcAft>
                <a:spcPts val="0"/>
              </a:spcAft>
              <a:buSzPts val="2800"/>
              <a:buNone/>
              <a:defRPr>
                <a:latin typeface="Montserrat Light"/>
                <a:ea typeface="Montserrat Light"/>
                <a:cs typeface="Montserrat Light"/>
                <a:sym typeface="Montserrat Light"/>
              </a:defRPr>
            </a:lvl7pPr>
            <a:lvl8pPr lvl="7">
              <a:spcBef>
                <a:spcPts val="0"/>
              </a:spcBef>
              <a:spcAft>
                <a:spcPts val="0"/>
              </a:spcAft>
              <a:buSzPts val="2800"/>
              <a:buNone/>
              <a:defRPr>
                <a:latin typeface="Montserrat Light"/>
                <a:ea typeface="Montserrat Light"/>
                <a:cs typeface="Montserrat Light"/>
                <a:sym typeface="Montserrat Light"/>
              </a:defRPr>
            </a:lvl8pPr>
            <a:lvl9pPr lvl="8">
              <a:spcBef>
                <a:spcPts val="0"/>
              </a:spcBef>
              <a:spcAft>
                <a:spcPts val="0"/>
              </a:spcAft>
              <a:buSzPts val="2800"/>
              <a:buNone/>
              <a:defRPr>
                <a:latin typeface="Montserrat Light"/>
                <a:ea typeface="Montserrat Light"/>
                <a:cs typeface="Montserrat Light"/>
                <a:sym typeface="Montserrat Light"/>
              </a:defRPr>
            </a:lvl9pPr>
          </a:lstStyle>
          <a:p>
            <a:endParaRPr/>
          </a:p>
        </p:txBody>
      </p:sp>
      <p:sp>
        <p:nvSpPr>
          <p:cNvPr id="54" name="Google Shape;54;p14"/>
          <p:cNvSpPr txBox="1">
            <a:spLocks noGrp="1"/>
          </p:cNvSpPr>
          <p:nvPr>
            <p:ph type="subTitle" idx="1"/>
          </p:nvPr>
        </p:nvSpPr>
        <p:spPr>
          <a:xfrm>
            <a:off x="2956593" y="1690950"/>
            <a:ext cx="2444100" cy="17616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Tree>
    <p:extLst>
      <p:ext uri="{BB962C8B-B14F-4D97-AF65-F5344CB8AC3E}">
        <p14:creationId xmlns:p14="http://schemas.microsoft.com/office/powerpoint/2010/main" val="19814968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13159" y="1504950"/>
            <a:ext cx="6400801" cy="1711200"/>
          </a:xfrm>
        </p:spPr>
        <p:txBody>
          <a:bodyPr anchor="b">
            <a:normAutofit/>
          </a:bodyPr>
          <a:lstStyle>
            <a:lvl1pPr algn="l">
              <a:defRPr sz="6400" b="0" cap="all"/>
            </a:lvl1pPr>
          </a:lstStyle>
          <a:p>
            <a:r>
              <a:rPr lang="en-US"/>
              <a:t>Click to edit Master title style</a:t>
            </a:r>
          </a:p>
        </p:txBody>
      </p:sp>
      <p:sp>
        <p:nvSpPr>
          <p:cNvPr id="3" name="Text Placeholder 2"/>
          <p:cNvSpPr>
            <a:spLocks noGrp="1"/>
          </p:cNvSpPr>
          <p:nvPr>
            <p:ph type="body" idx="1"/>
          </p:nvPr>
        </p:nvSpPr>
        <p:spPr>
          <a:xfrm>
            <a:off x="513160" y="3371850"/>
            <a:ext cx="6400800" cy="1123950"/>
          </a:xfrm>
        </p:spPr>
        <p:txBody>
          <a:bodyPr anchor="t">
            <a:normAutofit/>
          </a:bodyPr>
          <a:lstStyle>
            <a:lvl1pPr marL="0" indent="0" algn="l">
              <a:buNone/>
              <a:defRPr sz="3200">
                <a:solidFill>
                  <a:schemeClr val="bg2">
                    <a:lumMod val="75000"/>
                  </a:schemeClr>
                </a:solidFill>
              </a:defRPr>
            </a:lvl1pPr>
            <a:lvl2pPr marL="812810" indent="0">
              <a:buNone/>
              <a:defRPr sz="3200">
                <a:solidFill>
                  <a:schemeClr val="tx1">
                    <a:tint val="75000"/>
                  </a:schemeClr>
                </a:solidFill>
              </a:defRPr>
            </a:lvl2pPr>
            <a:lvl3pPr marL="1625620" indent="0">
              <a:buNone/>
              <a:defRPr sz="2844">
                <a:solidFill>
                  <a:schemeClr val="tx1">
                    <a:tint val="75000"/>
                  </a:schemeClr>
                </a:solidFill>
              </a:defRPr>
            </a:lvl3pPr>
            <a:lvl4pPr marL="2438430" indent="0">
              <a:buNone/>
              <a:defRPr sz="2489">
                <a:solidFill>
                  <a:schemeClr val="tx1">
                    <a:tint val="75000"/>
                  </a:schemeClr>
                </a:solidFill>
              </a:defRPr>
            </a:lvl4pPr>
            <a:lvl5pPr marL="3251241" indent="0">
              <a:buNone/>
              <a:defRPr sz="2489">
                <a:solidFill>
                  <a:schemeClr val="tx1">
                    <a:tint val="75000"/>
                  </a:schemeClr>
                </a:solidFill>
              </a:defRPr>
            </a:lvl5pPr>
            <a:lvl6pPr marL="4064051" indent="0">
              <a:buNone/>
              <a:defRPr sz="2489">
                <a:solidFill>
                  <a:schemeClr val="tx1">
                    <a:tint val="75000"/>
                  </a:schemeClr>
                </a:solidFill>
              </a:defRPr>
            </a:lvl6pPr>
            <a:lvl7pPr marL="4876861" indent="0">
              <a:buNone/>
              <a:defRPr sz="2489">
                <a:solidFill>
                  <a:schemeClr val="tx1">
                    <a:tint val="75000"/>
                  </a:schemeClr>
                </a:solidFill>
              </a:defRPr>
            </a:lvl7pPr>
            <a:lvl8pPr marL="5689671" indent="0">
              <a:buNone/>
              <a:defRPr sz="2489">
                <a:solidFill>
                  <a:schemeClr val="tx1">
                    <a:tint val="75000"/>
                  </a:schemeClr>
                </a:solidFill>
              </a:defRPr>
            </a:lvl8pPr>
            <a:lvl9pPr marL="6502481" indent="0">
              <a:buNone/>
              <a:defRPr sz="2489">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7/16/2025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3183342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13159" y="514351"/>
            <a:ext cx="3703241" cy="27114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356100" y="514351"/>
            <a:ext cx="3700859" cy="271145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61BEF0D-F0BB-DE4B-95CE-6DB70DBA9567}" type="datetimeFigureOut">
              <a:rPr lang="en-US" dirty="0"/>
              <a:pPr/>
              <a:t>7/16/2025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222494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729061" y="514350"/>
            <a:ext cx="3487340" cy="432197"/>
          </a:xfrm>
        </p:spPr>
        <p:txBody>
          <a:bodyPr anchor="b">
            <a:noAutofit/>
          </a:bodyPr>
          <a:lstStyle>
            <a:lvl1pPr marL="0" indent="0">
              <a:buNone/>
              <a:defRPr sz="4978" b="0">
                <a:solidFill>
                  <a:schemeClr val="tx1"/>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4" name="Content Placeholder 3"/>
          <p:cNvSpPr>
            <a:spLocks noGrp="1"/>
          </p:cNvSpPr>
          <p:nvPr>
            <p:ph sz="half" idx="2"/>
          </p:nvPr>
        </p:nvSpPr>
        <p:spPr>
          <a:xfrm>
            <a:off x="513159" y="952897"/>
            <a:ext cx="3703241" cy="227290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559299" y="514350"/>
            <a:ext cx="3498851" cy="432197"/>
          </a:xfrm>
        </p:spPr>
        <p:txBody>
          <a:bodyPr anchor="b">
            <a:noAutofit/>
          </a:bodyPr>
          <a:lstStyle>
            <a:lvl1pPr marL="0" indent="0">
              <a:buNone/>
              <a:defRPr sz="4978" b="0">
                <a:solidFill>
                  <a:schemeClr val="tx1"/>
                </a:solidFill>
              </a:defRPr>
            </a:lvl1pPr>
            <a:lvl2pPr marL="812810" indent="0">
              <a:buNone/>
              <a:defRPr sz="3556" b="1"/>
            </a:lvl2pPr>
            <a:lvl3pPr marL="1625620" indent="0">
              <a:buNone/>
              <a:defRPr sz="3200" b="1"/>
            </a:lvl3pPr>
            <a:lvl4pPr marL="2438430" indent="0">
              <a:buNone/>
              <a:defRPr sz="2844" b="1"/>
            </a:lvl4pPr>
            <a:lvl5pPr marL="3251241" indent="0">
              <a:buNone/>
              <a:defRPr sz="2844" b="1"/>
            </a:lvl5pPr>
            <a:lvl6pPr marL="4064051" indent="0">
              <a:buNone/>
              <a:defRPr sz="2844" b="1"/>
            </a:lvl6pPr>
            <a:lvl7pPr marL="4876861" indent="0">
              <a:buNone/>
              <a:defRPr sz="2844" b="1"/>
            </a:lvl7pPr>
            <a:lvl8pPr marL="5689671" indent="0">
              <a:buNone/>
              <a:defRPr sz="2844" b="1"/>
            </a:lvl8pPr>
            <a:lvl9pPr marL="6502481" indent="0">
              <a:buNone/>
              <a:defRPr sz="2844" b="1"/>
            </a:lvl9pPr>
          </a:lstStyle>
          <a:p>
            <a:pPr lvl="0"/>
            <a:r>
              <a:rPr lang="en-US"/>
              <a:t>Click to edit Master text styles</a:t>
            </a:r>
          </a:p>
        </p:txBody>
      </p:sp>
      <p:sp>
        <p:nvSpPr>
          <p:cNvPr id="6" name="Content Placeholder 5"/>
          <p:cNvSpPr>
            <a:spLocks noGrp="1"/>
          </p:cNvSpPr>
          <p:nvPr>
            <p:ph sz="quarter" idx="4"/>
          </p:nvPr>
        </p:nvSpPr>
        <p:spPr>
          <a:xfrm>
            <a:off x="4354909" y="946546"/>
            <a:ext cx="3696891" cy="2272904"/>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B61BEF0D-F0BB-DE4B-95CE-6DB70DBA9567}" type="datetimeFigureOut">
              <a:rPr lang="en-US" dirty="0"/>
              <a:pPr/>
              <a:t>7/16/2025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11697470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B61BEF0D-F0BB-DE4B-95CE-6DB70DBA9567}" type="datetimeFigureOut">
              <a:rPr lang="en-US" dirty="0"/>
              <a:pPr/>
              <a:t>7/16/2025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2795989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7/16/2025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236039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313759" y="514350"/>
            <a:ext cx="2743200" cy="1028700"/>
          </a:xfrm>
        </p:spPr>
        <p:txBody>
          <a:bodyPr anchor="b">
            <a:normAutofit/>
          </a:bodyPr>
          <a:lstStyle>
            <a:lvl1pPr algn="l">
              <a:defRPr sz="4267" b="0"/>
            </a:lvl1pPr>
          </a:lstStyle>
          <a:p>
            <a:r>
              <a:rPr lang="en-US"/>
              <a:t>Click to edit Master title style</a:t>
            </a:r>
          </a:p>
        </p:txBody>
      </p:sp>
      <p:sp>
        <p:nvSpPr>
          <p:cNvPr id="3" name="Content Placeholder 2"/>
          <p:cNvSpPr>
            <a:spLocks noGrp="1"/>
          </p:cNvSpPr>
          <p:nvPr>
            <p:ph idx="1"/>
          </p:nvPr>
        </p:nvSpPr>
        <p:spPr>
          <a:xfrm>
            <a:off x="513159" y="514350"/>
            <a:ext cx="4457701" cy="398145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5313759" y="1657350"/>
            <a:ext cx="2743200" cy="1568450"/>
          </a:xfrm>
        </p:spPr>
        <p:txBody>
          <a:bodyPr anchor="t">
            <a:normAutofit/>
          </a:bodyPr>
          <a:lstStyle>
            <a:lvl1pPr marL="0" indent="0">
              <a:buNone/>
              <a:defRPr sz="2844"/>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35937618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542109" y="1085850"/>
            <a:ext cx="4514850" cy="857250"/>
          </a:xfrm>
        </p:spPr>
        <p:txBody>
          <a:bodyPr anchor="b">
            <a:normAutofit/>
          </a:bodyPr>
          <a:lstStyle>
            <a:lvl1pPr algn="l">
              <a:defRPr sz="4978" b="0"/>
            </a:lvl1pPr>
          </a:lstStyle>
          <a:p>
            <a:r>
              <a:rPr lang="en-US"/>
              <a:t>Click to edit Master title style</a:t>
            </a:r>
          </a:p>
        </p:txBody>
      </p:sp>
      <p:sp>
        <p:nvSpPr>
          <p:cNvPr id="14" name="Picture Placeholder 2"/>
          <p:cNvSpPr>
            <a:spLocks noGrp="1" noChangeAspect="1"/>
          </p:cNvSpPr>
          <p:nvPr>
            <p:ph type="pic" idx="1"/>
          </p:nvPr>
        </p:nvSpPr>
        <p:spPr>
          <a:xfrm>
            <a:off x="741759" y="685800"/>
            <a:ext cx="2460731" cy="3429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2844"/>
            </a:lvl1pPr>
            <a:lvl2pPr marL="812810" indent="0">
              <a:buNone/>
              <a:defRPr sz="2844"/>
            </a:lvl2pPr>
            <a:lvl3pPr marL="1625620" indent="0">
              <a:buNone/>
              <a:defRPr sz="2844"/>
            </a:lvl3pPr>
            <a:lvl4pPr marL="2438430" indent="0">
              <a:buNone/>
              <a:defRPr sz="2844"/>
            </a:lvl4pPr>
            <a:lvl5pPr marL="3251241" indent="0">
              <a:buNone/>
              <a:defRPr sz="2844"/>
            </a:lvl5pPr>
            <a:lvl6pPr marL="4064051" indent="0">
              <a:buNone/>
              <a:defRPr sz="2844"/>
            </a:lvl6pPr>
            <a:lvl7pPr marL="4876861" indent="0">
              <a:buNone/>
              <a:defRPr sz="2844"/>
            </a:lvl7pPr>
            <a:lvl8pPr marL="5689671" indent="0">
              <a:buNone/>
              <a:defRPr sz="2844"/>
            </a:lvl8pPr>
            <a:lvl9pPr marL="6502481" indent="0">
              <a:buNone/>
              <a:defRPr sz="2844"/>
            </a:lvl9pPr>
          </a:lstStyle>
          <a:p>
            <a:endParaRPr lang="en-US"/>
          </a:p>
        </p:txBody>
      </p:sp>
      <p:sp>
        <p:nvSpPr>
          <p:cNvPr id="4" name="Text Placeholder 3"/>
          <p:cNvSpPr>
            <a:spLocks noGrp="1"/>
          </p:cNvSpPr>
          <p:nvPr>
            <p:ph type="body" sz="half" idx="2"/>
          </p:nvPr>
        </p:nvSpPr>
        <p:spPr>
          <a:xfrm>
            <a:off x="3542109" y="2082800"/>
            <a:ext cx="4516041" cy="1536700"/>
          </a:xfrm>
        </p:spPr>
        <p:txBody>
          <a:bodyPr anchor="t">
            <a:normAutofit/>
          </a:bodyPr>
          <a:lstStyle>
            <a:lvl1pPr marL="0" indent="0">
              <a:buNone/>
              <a:defRPr sz="3200"/>
            </a:lvl1pPr>
            <a:lvl2pPr marL="812810" indent="0">
              <a:buNone/>
              <a:defRPr sz="2133"/>
            </a:lvl2pPr>
            <a:lvl3pPr marL="1625620" indent="0">
              <a:buNone/>
              <a:defRPr sz="1778"/>
            </a:lvl3pPr>
            <a:lvl4pPr marL="2438430" indent="0">
              <a:buNone/>
              <a:defRPr sz="1600"/>
            </a:lvl4pPr>
            <a:lvl5pPr marL="3251241" indent="0">
              <a:buNone/>
              <a:defRPr sz="1600"/>
            </a:lvl5pPr>
            <a:lvl6pPr marL="4064051" indent="0">
              <a:buNone/>
              <a:defRPr sz="1600"/>
            </a:lvl6pPr>
            <a:lvl7pPr marL="4876861" indent="0">
              <a:buNone/>
              <a:defRPr sz="1600"/>
            </a:lvl7pPr>
            <a:lvl8pPr marL="5689671" indent="0">
              <a:buNone/>
              <a:defRPr sz="1600"/>
            </a:lvl8pPr>
            <a:lvl9pPr marL="6502481" indent="0">
              <a:buNone/>
              <a:defRPr sz="16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7/16/2025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a:p>
        </p:txBody>
      </p:sp>
    </p:spTree>
    <p:extLst>
      <p:ext uri="{BB962C8B-B14F-4D97-AF65-F5344CB8AC3E}">
        <p14:creationId xmlns:p14="http://schemas.microsoft.com/office/powerpoint/2010/main" val="5404838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6905227" y="2222500"/>
            <a:ext cx="2236394" cy="2406650"/>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513159" y="3365499"/>
            <a:ext cx="6400800" cy="1130300"/>
          </a:xfrm>
          <a:prstGeom prst="rect">
            <a:avLst/>
          </a:prstGeom>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513159" y="514351"/>
            <a:ext cx="6400800" cy="271145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28309" y="4629150"/>
            <a:ext cx="1200150" cy="273844"/>
          </a:xfrm>
          <a:prstGeom prst="rect">
            <a:avLst/>
          </a:prstGeom>
        </p:spPr>
        <p:txBody>
          <a:bodyPr vert="horz" lIns="91440" tIns="45720" rIns="91440" bIns="45720" rtlCol="0" anchor="t"/>
          <a:lstStyle>
            <a:lvl1pPr algn="r">
              <a:defRPr sz="1778" b="0" i="0">
                <a:solidFill>
                  <a:schemeClr val="bg2">
                    <a:lumMod val="50000"/>
                  </a:schemeClr>
                </a:solidFill>
                <a:effectLst/>
                <a:latin typeface="+mn-lt"/>
              </a:defRPr>
            </a:lvl1pPr>
          </a:lstStyle>
          <a:p>
            <a:fld id="{B61BEF0D-F0BB-DE4B-95CE-6DB70DBA9567}" type="datetimeFigureOut">
              <a:rPr lang="en-US" dirty="0"/>
              <a:pPr/>
              <a:t>7/16/2025</a:t>
            </a:fld>
            <a:endParaRPr lang="en-US"/>
          </a:p>
        </p:txBody>
      </p:sp>
      <p:sp>
        <p:nvSpPr>
          <p:cNvPr id="5" name="Footer Placeholder 4"/>
          <p:cNvSpPr>
            <a:spLocks noGrp="1"/>
          </p:cNvSpPr>
          <p:nvPr>
            <p:ph type="ftr" sz="quarter" idx="3"/>
          </p:nvPr>
        </p:nvSpPr>
        <p:spPr>
          <a:xfrm>
            <a:off x="513159" y="4629150"/>
            <a:ext cx="5657850" cy="273844"/>
          </a:xfrm>
          <a:prstGeom prst="rect">
            <a:avLst/>
          </a:prstGeom>
        </p:spPr>
        <p:txBody>
          <a:bodyPr vert="horz" lIns="91440" tIns="45720" rIns="91440" bIns="45720" rtlCol="0" anchor="t"/>
          <a:lstStyle>
            <a:lvl1pPr algn="l">
              <a:defRPr sz="1778"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7772400" y="4183857"/>
            <a:ext cx="856684" cy="502444"/>
          </a:xfrm>
          <a:prstGeom prst="rect">
            <a:avLst/>
          </a:prstGeom>
        </p:spPr>
        <p:txBody>
          <a:bodyPr vert="horz" lIns="91440" tIns="45720" rIns="91440" bIns="45720" rtlCol="0" anchor="b"/>
          <a:lstStyle>
            <a:lvl1pPr algn="r">
              <a:defRPr sz="5689" b="0" i="0">
                <a:solidFill>
                  <a:schemeClr val="bg2">
                    <a:lumMod val="50000"/>
                  </a:schemeClr>
                </a:solidFill>
                <a:effectLst/>
                <a:latin typeface="+mn-lt"/>
              </a:defRPr>
            </a:lvl1pPr>
          </a:lstStyle>
          <a:p>
            <a:fld id="{D57F1E4F-1CFF-5643-939E-217C01CDF565}" type="slidenum">
              <a:rPr lang="en-US" dirty="0"/>
              <a:pPr/>
              <a:t>‹#›</a:t>
            </a:fld>
            <a:endParaRPr lang="en-US"/>
          </a:p>
        </p:txBody>
      </p:sp>
    </p:spTree>
    <p:extLst>
      <p:ext uri="{BB962C8B-B14F-4D97-AF65-F5344CB8AC3E}">
        <p14:creationId xmlns:p14="http://schemas.microsoft.com/office/powerpoint/2010/main" val="276335152"/>
      </p:ext>
    </p:extLst>
  </p:cSld>
  <p:clrMap bg1="dk1" tx1="lt1" bg2="dk2" tx2="lt2" accent1="accent1" accent2="accent2" accent3="accent3" accent4="accent4" accent5="accent5" accent6="accent6" hlink="hlink" folHlink="folHlink"/>
  <p:sldLayoutIdLst>
    <p:sldLayoutId id="2147483749" r:id="rId1"/>
    <p:sldLayoutId id="2147483750" r:id="rId2"/>
    <p:sldLayoutId id="2147483751" r:id="rId3"/>
    <p:sldLayoutId id="2147483752" r:id="rId4"/>
    <p:sldLayoutId id="2147483753" r:id="rId5"/>
    <p:sldLayoutId id="2147483754" r:id="rId6"/>
    <p:sldLayoutId id="2147483755" r:id="rId7"/>
    <p:sldLayoutId id="2147483756" r:id="rId8"/>
    <p:sldLayoutId id="2147483757" r:id="rId9"/>
    <p:sldLayoutId id="2147483758" r:id="rId10"/>
    <p:sldLayoutId id="2147483759" r:id="rId11"/>
    <p:sldLayoutId id="2147483760" r:id="rId12"/>
    <p:sldLayoutId id="2147483761" r:id="rId13"/>
    <p:sldLayoutId id="2147483762" r:id="rId14"/>
    <p:sldLayoutId id="2147483763" r:id="rId15"/>
    <p:sldLayoutId id="2147483764" r:id="rId16"/>
    <p:sldLayoutId id="2147483765" r:id="rId17"/>
    <p:sldLayoutId id="2147483766" r:id="rId18"/>
    <p:sldLayoutId id="2147483767" r:id="rId19"/>
    <p:sldLayoutId id="2147483768" r:id="rId20"/>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19.xml"/><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19.xml"/><Relationship Id="rId5" Type="http://schemas.openxmlformats.org/officeDocument/2006/relationships/image" Target="../media/image15.png"/><Relationship Id="rId4" Type="http://schemas.openxmlformats.org/officeDocument/2006/relationships/image" Target="../media/image14.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Google Shape;133;p27"/>
          <p:cNvSpPr txBox="1">
            <a:spLocks noGrp="1"/>
          </p:cNvSpPr>
          <p:nvPr>
            <p:ph type="ctrTitle"/>
          </p:nvPr>
        </p:nvSpPr>
        <p:spPr>
          <a:xfrm>
            <a:off x="3472406" y="143776"/>
            <a:ext cx="5451675" cy="15024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3200"/>
              <a:t>Waterfall Project – Step in Heaven</a:t>
            </a:r>
            <a:endParaRPr sz="3200"/>
          </a:p>
        </p:txBody>
      </p:sp>
      <p:sp>
        <p:nvSpPr>
          <p:cNvPr id="134" name="Google Shape;134;p27"/>
          <p:cNvSpPr txBox="1">
            <a:spLocks noGrp="1"/>
          </p:cNvSpPr>
          <p:nvPr>
            <p:ph type="subTitle" idx="1"/>
          </p:nvPr>
        </p:nvSpPr>
        <p:spPr>
          <a:xfrm>
            <a:off x="5297934" y="3807069"/>
            <a:ext cx="3626147" cy="715849"/>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000">
                <a:solidFill>
                  <a:schemeClr val="tx1"/>
                </a:solidFill>
              </a:rPr>
              <a:t>Group 6:  Andrea Ramirez, Ashlynn Maddox, Eduardo Vetancourt, Madhawa Gamage</a:t>
            </a:r>
          </a:p>
          <a:p>
            <a:pPr marL="0" lvl="0" indent="0" algn="l" rtl="0">
              <a:spcBef>
                <a:spcPts val="0"/>
              </a:spcBef>
              <a:spcAft>
                <a:spcPts val="0"/>
              </a:spcAft>
              <a:buNone/>
            </a:pPr>
            <a:endParaRPr/>
          </a:p>
        </p:txBody>
      </p:sp>
      <p:pic>
        <p:nvPicPr>
          <p:cNvPr id="136" name="Google Shape;136;p27"/>
          <p:cNvPicPr preferRelativeResize="0"/>
          <p:nvPr/>
        </p:nvPicPr>
        <p:blipFill rotWithShape="1">
          <a:blip r:embed="rId3">
            <a:alphaModFix/>
          </a:blip>
          <a:srcRect l="55243" r="3468" b="1166"/>
          <a:stretch/>
        </p:blipFill>
        <p:spPr>
          <a:xfrm>
            <a:off x="356550" y="270038"/>
            <a:ext cx="3069402" cy="46034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A7029A71-9AE2-49AF-832A-C650FD2692EF}"/>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98DCF18D-4EB3-7ABA-B7D9-FEA1DFD7747B}"/>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a:t>Project Charter – Step on Heaven Tower</a:t>
            </a:r>
          </a:p>
        </p:txBody>
      </p:sp>
      <p:sp>
        <p:nvSpPr>
          <p:cNvPr id="142" name="Google Shape;142;p28">
            <a:extLst>
              <a:ext uri="{FF2B5EF4-FFF2-40B4-BE49-F238E27FC236}">
                <a16:creationId xmlns:a16="http://schemas.microsoft.com/office/drawing/2014/main" id="{7A1E5D9A-4BDE-0082-AE7A-74FCF3FE826F}"/>
              </a:ext>
            </a:extLst>
          </p:cNvPr>
          <p:cNvSpPr txBox="1">
            <a:spLocks noGrp="1"/>
          </p:cNvSpPr>
          <p:nvPr>
            <p:ph type="body" idx="1"/>
          </p:nvPr>
        </p:nvSpPr>
        <p:spPr>
          <a:xfrm>
            <a:off x="713225" y="1002294"/>
            <a:ext cx="7717500" cy="3416400"/>
          </a:xfrm>
          <a:prstGeom prst="rect">
            <a:avLst/>
          </a:prstGeom>
        </p:spPr>
        <p:txBody>
          <a:bodyPr spcFirstLastPara="1" wrap="square" lIns="91425" tIns="91425" rIns="91425" bIns="91425" anchor="t" anchorCtr="0">
            <a:noAutofit/>
          </a:bodyPr>
          <a:lstStyle/>
          <a:p>
            <a:pPr marL="171450" marR="0" lvl="0" indent="-171450" algn="l" defTabSz="342900" rtl="0" eaLnBrk="1" fontAlgn="auto" latinLnBrk="0" hangingPunct="1">
              <a:lnSpc>
                <a:spcPct val="150000"/>
              </a:lnSpc>
              <a:spcBef>
                <a:spcPts val="0"/>
              </a:spcBef>
              <a:spcAft>
                <a:spcPts val="0"/>
              </a:spcAft>
              <a:buClr>
                <a:schemeClr val="tx1"/>
              </a:buClr>
              <a:buSzPts val="1000"/>
              <a:buFont typeface="Lato"/>
              <a:buChar char="●"/>
              <a:tabLst/>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Assumptions:</a:t>
            </a:r>
          </a:p>
          <a:p>
            <a:pPr marL="742950" lvl="1" indent="-285750">
              <a:lnSpc>
                <a:spcPct val="150000"/>
              </a:lnSpc>
              <a:buClr>
                <a:schemeClr val="tx1"/>
              </a:buClr>
              <a:buSzPts val="1000"/>
              <a:buFont typeface="Courier New" panose="02070309020205020404" pitchFamily="49" charset="0"/>
              <a:buChar char="o"/>
              <a:defRPr/>
            </a:pPr>
            <a:r>
              <a:rPr lang="en-US">
                <a:solidFill>
                  <a:schemeClr val="tx1"/>
                </a:solidFill>
                <a:latin typeface="Century Gothic" panose="020B0502020202020204"/>
              </a:rPr>
              <a:t>All required materials will be available</a:t>
            </a:r>
          </a:p>
          <a:p>
            <a:pPr marL="742950" lvl="1" indent="-285750">
              <a:lnSpc>
                <a:spcPct val="150000"/>
              </a:lnSpc>
              <a:buClr>
                <a:schemeClr val="tx1"/>
              </a:buClr>
              <a:buSzPts val="1000"/>
              <a:buFont typeface="Courier New" panose="02070309020205020404" pitchFamily="49" charset="0"/>
              <a:buChar char="o"/>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Members are available for both weeks</a:t>
            </a:r>
            <a:endParaRPr lang="en-US" b="0" i="0" u="none" strike="noStrike" kern="1200" cap="none" spc="0" normalizeH="0" baseline="0" noProof="0">
              <a:ln>
                <a:noFill/>
              </a:ln>
              <a:solidFill>
                <a:schemeClr val="tx1"/>
              </a:solidFill>
              <a:effectLst/>
              <a:uLnTx/>
              <a:uFillTx/>
              <a:latin typeface="Century Gothic" panose="020B0502020202020204"/>
            </a:endParaRPr>
          </a:p>
          <a:p>
            <a:pPr marL="742950" lvl="1" indent="-285750">
              <a:lnSpc>
                <a:spcPct val="150000"/>
              </a:lnSpc>
              <a:buClr>
                <a:schemeClr val="tx1"/>
              </a:buClr>
              <a:buSzPts val="1000"/>
              <a:buFont typeface="Courier New" panose="02070309020205020404" pitchFamily="49" charset="0"/>
              <a:buChar char="o"/>
              <a:defRPr/>
            </a:pPr>
            <a:r>
              <a:rPr lang="en-US">
                <a:solidFill>
                  <a:schemeClr val="tx1"/>
                </a:solidFill>
                <a:latin typeface="Century Gothic" panose="020B0502020202020204"/>
              </a:rPr>
              <a:t>Design will be built in a controlled classroom environment </a:t>
            </a:r>
            <a:endParaRPr lang="en-US" b="0" i="0" u="none" strike="noStrike" kern="1200" cap="none" spc="0" normalizeH="0" baseline="0" noProof="0">
              <a:ln>
                <a:noFill/>
              </a:ln>
              <a:solidFill>
                <a:schemeClr val="tx1"/>
              </a:solidFill>
              <a:effectLst/>
              <a:uLnTx/>
              <a:uFillTx/>
              <a:latin typeface="Century Gothic" panose="020B0502020202020204"/>
            </a:endParaRPr>
          </a:p>
          <a:p>
            <a:pPr marL="171450" marR="0" lvl="0" indent="-171450" algn="l" defTabSz="342900" rtl="0" eaLnBrk="1" fontAlgn="auto" latinLnBrk="0" hangingPunct="1">
              <a:lnSpc>
                <a:spcPct val="150000"/>
              </a:lnSpc>
              <a:spcBef>
                <a:spcPts val="0"/>
              </a:spcBef>
              <a:spcAft>
                <a:spcPts val="0"/>
              </a:spcAft>
              <a:buClr>
                <a:schemeClr val="tx1"/>
              </a:buClr>
              <a:buSzPts val="1000"/>
              <a:buFont typeface="Lato"/>
              <a:buChar char="●"/>
              <a:tabLst/>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Constraints:</a:t>
            </a:r>
            <a:endParaRPr lang="en-US" b="0" i="0" u="none" strike="noStrike" kern="1200" cap="none" spc="0" normalizeH="0" baseline="0" noProof="0">
              <a:ln>
                <a:noFill/>
              </a:ln>
              <a:solidFill>
                <a:schemeClr val="tx1"/>
              </a:solidFill>
              <a:effectLst/>
              <a:uLnTx/>
              <a:uFillTx/>
              <a:latin typeface="Century Gothic" panose="020B0502020202020204"/>
            </a:endParaRPr>
          </a:p>
          <a:p>
            <a:pPr marL="742950" lvl="1" indent="-285750">
              <a:lnSpc>
                <a:spcPct val="150000"/>
              </a:lnSpc>
              <a:buClr>
                <a:schemeClr val="tx1"/>
              </a:buClr>
              <a:buSzPts val="1000"/>
              <a:buFont typeface="Courier New" panose="02070309020205020404" pitchFamily="49" charset="0"/>
              <a:buChar char="o"/>
              <a:defRPr/>
            </a:pPr>
            <a:r>
              <a:rPr lang="en-US">
                <a:solidFill>
                  <a:schemeClr val="tx1"/>
                </a:solidFill>
                <a:latin typeface="Century Gothic" panose="020B0502020202020204"/>
              </a:rPr>
              <a:t>Limited material types and quantities</a:t>
            </a:r>
          </a:p>
          <a:p>
            <a:pPr marL="742950" lvl="1" indent="-285750">
              <a:lnSpc>
                <a:spcPct val="150000"/>
              </a:lnSpc>
              <a:buClr>
                <a:schemeClr val="tx1"/>
              </a:buClr>
              <a:buSzPts val="1000"/>
              <a:buFont typeface="Courier New" panose="02070309020205020404" pitchFamily="49" charset="0"/>
              <a:buChar char="o"/>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Strict time constraints for execution</a:t>
            </a:r>
            <a:endParaRPr lang="en-US">
              <a:solidFill>
                <a:schemeClr val="tx1"/>
              </a:solidFill>
              <a:latin typeface="Century Gothic" panose="020B0502020202020204"/>
            </a:endParaRPr>
          </a:p>
          <a:p>
            <a:pPr marL="742950" lvl="1" indent="-285750">
              <a:lnSpc>
                <a:spcPct val="150000"/>
              </a:lnSpc>
              <a:buClr>
                <a:schemeClr val="tx1"/>
              </a:buClr>
              <a:buSzPts val="1000"/>
              <a:buFont typeface="Courier New" panose="02070309020205020404" pitchFamily="49" charset="0"/>
              <a:buChar char="o"/>
              <a:defRPr/>
            </a:pPr>
            <a:r>
              <a:rPr kumimoji="0" lang="en-US" b="0" i="0" u="none" strike="noStrike" kern="1200" cap="none" spc="0" normalizeH="0" baseline="0" noProof="0">
                <a:ln>
                  <a:noFill/>
                </a:ln>
                <a:solidFill>
                  <a:schemeClr val="tx1"/>
                </a:solidFill>
                <a:effectLst/>
                <a:uLnTx/>
                <a:uFillTx/>
                <a:latin typeface="Century Gothic" panose="020B0502020202020204"/>
                <a:ea typeface="+mn-ea"/>
                <a:cs typeface="+mn-cs"/>
              </a:rPr>
              <a:t>Structural L</a:t>
            </a:r>
            <a:r>
              <a:rPr lang="en-US">
                <a:solidFill>
                  <a:schemeClr val="tx1"/>
                </a:solidFill>
                <a:latin typeface="Century Gothic" panose="020B0502020202020204"/>
              </a:rPr>
              <a:t>imitations</a:t>
            </a:r>
          </a:p>
          <a:p>
            <a:pPr marL="742950" lvl="1" indent="-285750">
              <a:lnSpc>
                <a:spcPct val="150000"/>
              </a:lnSpc>
              <a:buClr>
                <a:schemeClr val="tx1"/>
              </a:buClr>
              <a:buFont typeface="Courier New" panose="02070309020205020404" pitchFamily="49" charset="0"/>
              <a:buChar char="o"/>
              <a:defRPr/>
            </a:pPr>
            <a:r>
              <a:rPr lang="en-US">
                <a:solidFill>
                  <a:schemeClr val="tx1"/>
                </a:solidFill>
                <a:latin typeface="Century Gothic" panose="020B0502020202020204"/>
              </a:rPr>
              <a:t>Budget Limitations</a:t>
            </a:r>
          </a:p>
          <a:p>
            <a:pPr marL="285750" indent="-285750">
              <a:lnSpc>
                <a:spcPct val="150000"/>
              </a:lnSpc>
              <a:buClr>
                <a:schemeClr val="tx1"/>
              </a:buClr>
              <a:defRPr/>
            </a:pPr>
            <a:r>
              <a:rPr lang="en-US">
                <a:solidFill>
                  <a:schemeClr val="tx1"/>
                </a:solidFill>
                <a:latin typeface="Century Gothic" panose="020B0502020202020204"/>
              </a:rPr>
              <a:t>Benefits of this Project:</a:t>
            </a:r>
          </a:p>
          <a:p>
            <a:pPr marL="742950" lvl="1" indent="-285750">
              <a:lnSpc>
                <a:spcPct val="150000"/>
              </a:lnSpc>
              <a:buClr>
                <a:schemeClr val="tx1"/>
              </a:buClr>
              <a:defRPr/>
            </a:pPr>
            <a:r>
              <a:rPr lang="en-US">
                <a:solidFill>
                  <a:schemeClr val="tx1"/>
                </a:solidFill>
                <a:latin typeface="Century Gothic" panose="020B0502020202020204"/>
              </a:rPr>
              <a:t>Creates a structurally sound, aesthetically appealing prototype</a:t>
            </a:r>
          </a:p>
          <a:p>
            <a:pPr marL="742950" lvl="1" indent="-285750">
              <a:lnSpc>
                <a:spcPct val="150000"/>
              </a:lnSpc>
              <a:buClr>
                <a:schemeClr val="tx1"/>
              </a:buClr>
              <a:defRPr/>
            </a:pPr>
            <a:r>
              <a:rPr lang="en-US">
                <a:solidFill>
                  <a:schemeClr val="tx1"/>
                </a:solidFill>
                <a:latin typeface="Century Gothic" panose="020B0502020202020204"/>
              </a:rPr>
              <a:t>Solution for the uprising Housing market</a:t>
            </a:r>
          </a:p>
          <a:p>
            <a:pPr marL="742950" lvl="1" indent="-285750">
              <a:lnSpc>
                <a:spcPct val="150000"/>
              </a:lnSpc>
              <a:buClr>
                <a:schemeClr val="tx1"/>
              </a:buClr>
              <a:defRPr/>
            </a:pPr>
            <a:r>
              <a:rPr lang="en-US">
                <a:solidFill>
                  <a:schemeClr val="tx1"/>
                </a:solidFill>
                <a:latin typeface="Century Gothic" panose="020B0502020202020204"/>
              </a:rPr>
              <a:t>Meets and exceeds the City of Miami’s RFP goals</a:t>
            </a:r>
          </a:p>
          <a:p>
            <a:pPr marL="457200" lvl="1" indent="0">
              <a:lnSpc>
                <a:spcPct val="150000"/>
              </a:lnSpc>
              <a:buClr>
                <a:prstClr val="black"/>
              </a:buClr>
              <a:buSzPts val="1000"/>
              <a:buNone/>
              <a:defRPr/>
            </a:pPr>
            <a:endParaRPr lang="en-US" sz="1600">
              <a:solidFill>
                <a:schemeClr val="bg1"/>
              </a:solidFill>
              <a:latin typeface="Century Gothic" panose="020B0502020202020204"/>
            </a:endParaRPr>
          </a:p>
        </p:txBody>
      </p:sp>
    </p:spTree>
    <p:extLst>
      <p:ext uri="{BB962C8B-B14F-4D97-AF65-F5344CB8AC3E}">
        <p14:creationId xmlns:p14="http://schemas.microsoft.com/office/powerpoint/2010/main" val="26573564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98008132-ED0D-145A-373A-CC1E580A6A8C}"/>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ACAB37FF-9879-1CD9-EF5D-71D533026279}"/>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a:t>Project Charter – Step on Heaven Tower</a:t>
            </a:r>
          </a:p>
        </p:txBody>
      </p:sp>
      <p:sp>
        <p:nvSpPr>
          <p:cNvPr id="142" name="Google Shape;142;p28">
            <a:extLst>
              <a:ext uri="{FF2B5EF4-FFF2-40B4-BE49-F238E27FC236}">
                <a16:creationId xmlns:a16="http://schemas.microsoft.com/office/drawing/2014/main" id="{5913C56C-578E-5C85-2BC4-D2245D9D1C59}"/>
              </a:ext>
            </a:extLst>
          </p:cNvPr>
          <p:cNvSpPr txBox="1">
            <a:spLocks noGrp="1"/>
          </p:cNvSpPr>
          <p:nvPr>
            <p:ph type="body" idx="1"/>
          </p:nvPr>
        </p:nvSpPr>
        <p:spPr>
          <a:xfrm>
            <a:off x="713225" y="1002294"/>
            <a:ext cx="7717500" cy="3416400"/>
          </a:xfrm>
          <a:prstGeom prst="rect">
            <a:avLst/>
          </a:prstGeom>
        </p:spPr>
        <p:txBody>
          <a:bodyPr spcFirstLastPara="1" wrap="square" lIns="91425" tIns="91425" rIns="91425" bIns="91425" anchor="t" anchorCtr="0">
            <a:noAutofit/>
          </a:bodyPr>
          <a:lstStyle/>
          <a:p>
            <a:pPr>
              <a:lnSpc>
                <a:spcPct val="150000"/>
              </a:lnSpc>
              <a:buClr>
                <a:schemeClr val="tx1"/>
              </a:buClr>
              <a:defRPr/>
            </a:pPr>
            <a:r>
              <a:rPr lang="en-US" sz="1400">
                <a:solidFill>
                  <a:schemeClr val="tx1"/>
                </a:solidFill>
              </a:rPr>
              <a:t>Stakeholders to Acknowledge:</a:t>
            </a:r>
          </a:p>
          <a:p>
            <a:pPr lvl="1">
              <a:lnSpc>
                <a:spcPct val="150000"/>
              </a:lnSpc>
              <a:buClr>
                <a:schemeClr val="tx1"/>
              </a:buClr>
              <a:defRPr/>
            </a:pPr>
            <a:r>
              <a:rPr lang="en-US" sz="1400">
                <a:solidFill>
                  <a:schemeClr val="tx1"/>
                </a:solidFill>
              </a:rPr>
              <a:t>City of Miami (client)</a:t>
            </a:r>
          </a:p>
          <a:p>
            <a:pPr lvl="1">
              <a:lnSpc>
                <a:spcPct val="150000"/>
              </a:lnSpc>
              <a:buClr>
                <a:schemeClr val="tx1"/>
              </a:buClr>
              <a:defRPr/>
            </a:pPr>
            <a:r>
              <a:rPr lang="en-US" sz="1400">
                <a:solidFill>
                  <a:schemeClr val="tx1"/>
                </a:solidFill>
              </a:rPr>
              <a:t>FIU College of Business (organizer)</a:t>
            </a:r>
          </a:p>
          <a:p>
            <a:pPr lvl="1">
              <a:lnSpc>
                <a:spcPct val="150000"/>
              </a:lnSpc>
              <a:buClr>
                <a:schemeClr val="tx1"/>
              </a:buClr>
              <a:defRPr/>
            </a:pPr>
            <a:r>
              <a:rPr lang="en-US" sz="1400">
                <a:solidFill>
                  <a:schemeClr val="tx1"/>
                </a:solidFill>
              </a:rPr>
              <a:t>Project team and faculty</a:t>
            </a:r>
          </a:p>
          <a:p>
            <a:pPr lvl="1">
              <a:lnSpc>
                <a:spcPct val="150000"/>
              </a:lnSpc>
              <a:buClr>
                <a:schemeClr val="tx1"/>
              </a:buClr>
              <a:defRPr/>
            </a:pPr>
            <a:r>
              <a:rPr lang="en-US" sz="1400">
                <a:solidFill>
                  <a:schemeClr val="tx1"/>
                </a:solidFill>
              </a:rPr>
              <a:t>Residents of Miami (future beneficiaries)</a:t>
            </a:r>
          </a:p>
          <a:p>
            <a:pPr>
              <a:lnSpc>
                <a:spcPct val="150000"/>
              </a:lnSpc>
              <a:buClr>
                <a:srgbClr val="FFFFFF"/>
              </a:buClr>
              <a:defRPr/>
            </a:pPr>
            <a:r>
              <a:rPr lang="en-US" sz="1400">
                <a:solidFill>
                  <a:schemeClr val="tx1"/>
                </a:solidFill>
              </a:rPr>
              <a:t>Project Charter Approval:</a:t>
            </a:r>
          </a:p>
          <a:p>
            <a:pPr lvl="1">
              <a:lnSpc>
                <a:spcPct val="150000"/>
              </a:lnSpc>
              <a:buClr>
                <a:srgbClr val="FFFFFF"/>
              </a:buClr>
              <a:defRPr/>
            </a:pPr>
            <a:r>
              <a:rPr lang="en-US" sz="1400">
                <a:solidFill>
                  <a:schemeClr val="tx1"/>
                </a:solidFill>
              </a:rPr>
              <a:t>Approved by Project Sponsor: </a:t>
            </a:r>
            <a:r>
              <a:rPr lang="en-US" sz="1400" err="1">
                <a:solidFill>
                  <a:schemeClr val="tx1"/>
                </a:solidFill>
              </a:rPr>
              <a:t>Madhawa</a:t>
            </a:r>
            <a:r>
              <a:rPr lang="en-US" sz="1400">
                <a:solidFill>
                  <a:schemeClr val="tx1"/>
                </a:solidFill>
              </a:rPr>
              <a:t> Gamage</a:t>
            </a:r>
          </a:p>
          <a:p>
            <a:pPr lvl="1">
              <a:lnSpc>
                <a:spcPct val="150000"/>
              </a:lnSpc>
              <a:buClr>
                <a:srgbClr val="FFFFFF"/>
              </a:buClr>
              <a:defRPr/>
            </a:pPr>
            <a:r>
              <a:rPr lang="en-US" sz="1400">
                <a:solidFill>
                  <a:schemeClr val="tx1"/>
                </a:solidFill>
              </a:rPr>
              <a:t>Assigned Project Manager: Ashlynn Maddox</a:t>
            </a:r>
          </a:p>
          <a:p>
            <a:pPr marL="457200" lvl="1" indent="0">
              <a:lnSpc>
                <a:spcPct val="150000"/>
              </a:lnSpc>
              <a:buClr>
                <a:prstClr val="black"/>
              </a:buClr>
              <a:buSzPts val="1000"/>
              <a:buNone/>
              <a:defRPr/>
            </a:pPr>
            <a:endParaRPr lang="en-US" sz="1600">
              <a:solidFill>
                <a:schemeClr val="bg1"/>
              </a:solidFill>
              <a:latin typeface="Century Gothic" panose="020B0502020202020204"/>
            </a:endParaRPr>
          </a:p>
        </p:txBody>
      </p:sp>
    </p:spTree>
    <p:extLst>
      <p:ext uri="{BB962C8B-B14F-4D97-AF65-F5344CB8AC3E}">
        <p14:creationId xmlns:p14="http://schemas.microsoft.com/office/powerpoint/2010/main" val="1754776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1"/>
          <p:cNvSpPr txBox="1">
            <a:spLocks noGrp="1"/>
          </p:cNvSpPr>
          <p:nvPr>
            <p:ph type="title"/>
          </p:nvPr>
        </p:nvSpPr>
        <p:spPr>
          <a:xfrm>
            <a:off x="714067" y="2098200"/>
            <a:ext cx="2242525" cy="9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rPr>
              <a:t>Project Plan</a:t>
            </a:r>
          </a:p>
        </p:txBody>
      </p:sp>
      <p:sp>
        <p:nvSpPr>
          <p:cNvPr id="195" name="Google Shape;195;p31"/>
          <p:cNvSpPr txBox="1">
            <a:spLocks noGrp="1"/>
          </p:cNvSpPr>
          <p:nvPr>
            <p:ph type="subTitle" idx="1"/>
          </p:nvPr>
        </p:nvSpPr>
        <p:spPr>
          <a:prstGeom prst="rect">
            <a:avLst/>
          </a:prstGeom>
        </p:spPr>
        <p:txBody>
          <a:bodyPr spcFirstLastPara="1" wrap="square" lIns="91425" tIns="91425" rIns="91425" bIns="91425" anchor="ctr" anchorCtr="0">
            <a:noAutofit/>
          </a:bodyPr>
          <a:lstStyle/>
          <a:p>
            <a:pPr marL="342900" lvl="0" indent="-213995" algn="l" rtl="0">
              <a:spcBef>
                <a:spcPts val="0"/>
              </a:spcBef>
              <a:spcAft>
                <a:spcPts val="0"/>
              </a:spcAft>
              <a:buClrTx/>
              <a:buAutoNum type="arabicPeriod"/>
            </a:pPr>
            <a:r>
              <a:rPr lang="en" sz="1600">
                <a:solidFill>
                  <a:srgbClr val="FFFFFF"/>
                </a:solidFill>
              </a:rPr>
              <a:t>Scope</a:t>
            </a:r>
            <a:endParaRPr lang="en-US">
              <a:solidFill>
                <a:srgbClr val="FFFFFF"/>
              </a:solidFill>
            </a:endParaRPr>
          </a:p>
          <a:p>
            <a:pPr marL="342900" lvl="0" indent="-213995" algn="l" rtl="0">
              <a:spcBef>
                <a:spcPts val="0"/>
              </a:spcBef>
              <a:spcAft>
                <a:spcPts val="0"/>
              </a:spcAft>
              <a:buClrTx/>
              <a:buAutoNum type="arabicPeriod"/>
            </a:pPr>
            <a:r>
              <a:rPr lang="en" sz="1600">
                <a:solidFill>
                  <a:srgbClr val="FFFFFF"/>
                </a:solidFill>
              </a:rPr>
              <a:t>Schedule</a:t>
            </a:r>
          </a:p>
          <a:p>
            <a:pPr marL="342900" lvl="0" indent="-213995" algn="l" rtl="0">
              <a:spcBef>
                <a:spcPts val="0"/>
              </a:spcBef>
              <a:spcAft>
                <a:spcPts val="0"/>
              </a:spcAft>
              <a:buClrTx/>
              <a:buAutoNum type="arabicPeriod"/>
            </a:pPr>
            <a:r>
              <a:rPr lang="en" sz="1600">
                <a:solidFill>
                  <a:srgbClr val="FFFFFF"/>
                </a:solidFill>
              </a:rPr>
              <a:t>Budget</a:t>
            </a:r>
          </a:p>
          <a:p>
            <a:pPr marL="342900" lvl="0" indent="-213995" algn="l" rtl="0">
              <a:spcBef>
                <a:spcPts val="0"/>
              </a:spcBef>
              <a:spcAft>
                <a:spcPts val="0"/>
              </a:spcAft>
              <a:buClrTx/>
              <a:buAutoNum type="arabicPeriod"/>
            </a:pPr>
            <a:r>
              <a:rPr lang="en" sz="1600">
                <a:solidFill>
                  <a:srgbClr val="FFFFFF"/>
                </a:solidFill>
              </a:rPr>
              <a:t>Risk and Change Management</a:t>
            </a:r>
          </a:p>
          <a:p>
            <a:pPr marL="342900" lvl="0" indent="-213995" algn="l" rtl="0">
              <a:spcBef>
                <a:spcPts val="0"/>
              </a:spcBef>
              <a:spcAft>
                <a:spcPts val="0"/>
              </a:spcAft>
              <a:buClrTx/>
              <a:buAutoNum type="arabicPeriod"/>
            </a:pPr>
            <a:r>
              <a:rPr lang="en" sz="1600">
                <a:solidFill>
                  <a:srgbClr val="FFFFFF"/>
                </a:solidFill>
              </a:rPr>
              <a:t>Lessons Learned</a:t>
            </a:r>
          </a:p>
          <a:p>
            <a:pPr marL="342900" indent="-213995">
              <a:buClrTx/>
              <a:buAutoNum type="arabicPeriod"/>
            </a:pPr>
            <a:r>
              <a:rPr lang="en" sz="1600">
                <a:solidFill>
                  <a:srgbClr val="FFFFFF"/>
                </a:solidFill>
              </a:rPr>
              <a:t>Opportunities and Challenges</a:t>
            </a:r>
          </a:p>
        </p:txBody>
      </p:sp>
      <p:pic>
        <p:nvPicPr>
          <p:cNvPr id="196" name="Google Shape;196;p31"/>
          <p:cNvPicPr preferRelativeResize="0"/>
          <p:nvPr/>
        </p:nvPicPr>
        <p:blipFill rotWithShape="1">
          <a:blip r:embed="rId3">
            <a:alphaModFix/>
          </a:blip>
          <a:srcRect l="8096" t="1360" b="6081"/>
          <a:stretch/>
        </p:blipFill>
        <p:spPr>
          <a:xfrm>
            <a:off x="5740000" y="269700"/>
            <a:ext cx="3047324" cy="460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4891288A-C8D3-F918-5430-D5DA2A9CB159}"/>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7C8F07FA-4AB2-170E-991D-CAE1EAF0711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Project Scope</a:t>
            </a:r>
          </a:p>
        </p:txBody>
      </p:sp>
      <p:sp>
        <p:nvSpPr>
          <p:cNvPr id="142" name="Google Shape;142;p28">
            <a:extLst>
              <a:ext uri="{FF2B5EF4-FFF2-40B4-BE49-F238E27FC236}">
                <a16:creationId xmlns:a16="http://schemas.microsoft.com/office/drawing/2014/main" id="{B83B64F8-931B-BFEE-F887-B2374CCE95B7}"/>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285750" indent="-285750">
              <a:lnSpc>
                <a:spcPct val="150000"/>
              </a:lnSpc>
              <a:buClr>
                <a:schemeClr val="tx1"/>
              </a:buClr>
            </a:pPr>
            <a:r>
              <a:rPr lang="en-US" sz="1600">
                <a:solidFill>
                  <a:srgbClr val="FFFFFF"/>
                </a:solidFill>
                <a:latin typeface="Century Gothic"/>
                <a:cs typeface="Times New Roman"/>
              </a:rPr>
              <a:t>We are building a small-scale residential tower on schedule and within our budget of $285,000</a:t>
            </a:r>
          </a:p>
          <a:p>
            <a:pPr marL="285750" indent="-285750">
              <a:lnSpc>
                <a:spcPct val="150000"/>
              </a:lnSpc>
              <a:buClr>
                <a:schemeClr val="tx1"/>
              </a:buClr>
            </a:pPr>
            <a:r>
              <a:rPr lang="en-US" sz="1500">
                <a:solidFill>
                  <a:srgbClr val="FFFFFF"/>
                </a:solidFill>
              </a:rPr>
              <a:t>Construction of a small-scale residential tower model to simulate vertical architecture and infrastructure</a:t>
            </a:r>
            <a:endParaRPr lang="en-US">
              <a:solidFill>
                <a:srgbClr val="FFFFFF"/>
              </a:solidFill>
            </a:endParaRPr>
          </a:p>
          <a:p>
            <a:pPr marL="285750" indent="-285750">
              <a:lnSpc>
                <a:spcPct val="150000"/>
              </a:lnSpc>
              <a:buClr>
                <a:schemeClr val="tx1"/>
              </a:buClr>
            </a:pPr>
            <a:r>
              <a:rPr lang="en-US" sz="1500">
                <a:solidFill>
                  <a:srgbClr val="FFFFFF"/>
                </a:solidFill>
              </a:rPr>
              <a:t>Will use </a:t>
            </a:r>
            <a:r>
              <a:rPr lang="en-US" sz="1500" b="1">
                <a:solidFill>
                  <a:srgbClr val="FFFFFF"/>
                </a:solidFill>
              </a:rPr>
              <a:t>LEGO bricks</a:t>
            </a:r>
            <a:r>
              <a:rPr lang="en-US" sz="1500">
                <a:solidFill>
                  <a:srgbClr val="FFFFFF"/>
                </a:solidFill>
              </a:rPr>
              <a:t> for modular floor structures, </a:t>
            </a:r>
            <a:r>
              <a:rPr lang="en-US" sz="1500" b="1">
                <a:solidFill>
                  <a:srgbClr val="FFFFFF"/>
                </a:solidFill>
              </a:rPr>
              <a:t>straws</a:t>
            </a:r>
            <a:r>
              <a:rPr lang="en-US" sz="1500">
                <a:solidFill>
                  <a:srgbClr val="FFFFFF"/>
                </a:solidFill>
              </a:rPr>
              <a:t> for vertical projections and elevation, and </a:t>
            </a:r>
            <a:r>
              <a:rPr lang="en-US" sz="1500" b="1">
                <a:solidFill>
                  <a:srgbClr val="FFFFFF"/>
                </a:solidFill>
              </a:rPr>
              <a:t>connectors</a:t>
            </a:r>
            <a:r>
              <a:rPr lang="en-US" sz="1500">
                <a:solidFill>
                  <a:srgbClr val="FFFFFF"/>
                </a:solidFill>
              </a:rPr>
              <a:t> to ensure joint stability and flexibility</a:t>
            </a:r>
          </a:p>
          <a:p>
            <a:pPr marL="285750" indent="-285750">
              <a:lnSpc>
                <a:spcPct val="150000"/>
              </a:lnSpc>
              <a:buClr>
                <a:schemeClr val="tx1"/>
              </a:buClr>
            </a:pPr>
            <a:r>
              <a:rPr lang="en-US" sz="1500">
                <a:solidFill>
                  <a:srgbClr val="FFFFFF"/>
                </a:solidFill>
              </a:rPr>
              <a:t>Modular floors will represent adaptable residential units</a:t>
            </a:r>
          </a:p>
          <a:p>
            <a:pPr marL="285750" indent="-285750">
              <a:lnSpc>
                <a:spcPct val="150000"/>
              </a:lnSpc>
              <a:buClr>
                <a:schemeClr val="tx1"/>
              </a:buClr>
            </a:pPr>
            <a:r>
              <a:rPr lang="en-US" sz="1500">
                <a:solidFill>
                  <a:srgbClr val="FFFFFF"/>
                </a:solidFill>
              </a:rPr>
              <a:t>Straw-based vertical elements will express height and architectural innovation</a:t>
            </a:r>
          </a:p>
          <a:p>
            <a:pPr marL="285750" indent="-285750">
              <a:lnSpc>
                <a:spcPct val="150000"/>
              </a:lnSpc>
              <a:buClr>
                <a:schemeClr val="tx1"/>
              </a:buClr>
            </a:pPr>
            <a:r>
              <a:rPr lang="en-US" sz="1500">
                <a:solidFill>
                  <a:srgbClr val="FFFFFF"/>
                </a:solidFill>
              </a:rPr>
              <a:t>Strategic placement of materials will encourage balanced weight distribution</a:t>
            </a: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29505373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4" name="Google Shape;214;p33"/>
          <p:cNvSpPr txBox="1">
            <a:spLocks noGrp="1"/>
          </p:cNvSpPr>
          <p:nvPr>
            <p:ph type="title"/>
          </p:nvPr>
        </p:nvSpPr>
        <p:spPr>
          <a:xfrm>
            <a:off x="1680674" y="411229"/>
            <a:ext cx="6400800" cy="1130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Project Schedule</a:t>
            </a:r>
          </a:p>
        </p:txBody>
      </p:sp>
      <p:graphicFrame>
        <p:nvGraphicFramePr>
          <p:cNvPr id="215" name="Google Shape;215;p33"/>
          <p:cNvGraphicFramePr/>
          <p:nvPr>
            <p:extLst>
              <p:ext uri="{D42A27DB-BD31-4B8C-83A1-F6EECF244321}">
                <p14:modId xmlns:p14="http://schemas.microsoft.com/office/powerpoint/2010/main" val="1026876918"/>
              </p:ext>
            </p:extLst>
          </p:nvPr>
        </p:nvGraphicFramePr>
        <p:xfrm>
          <a:off x="590340" y="1237203"/>
          <a:ext cx="8067864" cy="3065192"/>
        </p:xfrm>
        <a:graphic>
          <a:graphicData uri="http://schemas.openxmlformats.org/drawingml/2006/table">
            <a:tbl>
              <a:tblPr>
                <a:tableStyleId>{5940675A-B579-460E-94D1-54222C63F5DA}</a:tableStyleId>
              </a:tblPr>
              <a:tblGrid>
                <a:gridCol w="1152552">
                  <a:extLst>
                    <a:ext uri="{9D8B030D-6E8A-4147-A177-3AD203B41FA5}">
                      <a16:colId xmlns:a16="http://schemas.microsoft.com/office/drawing/2014/main" val="20000"/>
                    </a:ext>
                  </a:extLst>
                </a:gridCol>
                <a:gridCol w="1152552">
                  <a:extLst>
                    <a:ext uri="{9D8B030D-6E8A-4147-A177-3AD203B41FA5}">
                      <a16:colId xmlns:a16="http://schemas.microsoft.com/office/drawing/2014/main" val="20001"/>
                    </a:ext>
                  </a:extLst>
                </a:gridCol>
                <a:gridCol w="1152552">
                  <a:extLst>
                    <a:ext uri="{9D8B030D-6E8A-4147-A177-3AD203B41FA5}">
                      <a16:colId xmlns:a16="http://schemas.microsoft.com/office/drawing/2014/main" val="20002"/>
                    </a:ext>
                  </a:extLst>
                </a:gridCol>
                <a:gridCol w="1152552">
                  <a:extLst>
                    <a:ext uri="{9D8B030D-6E8A-4147-A177-3AD203B41FA5}">
                      <a16:colId xmlns:a16="http://schemas.microsoft.com/office/drawing/2014/main" val="20003"/>
                    </a:ext>
                  </a:extLst>
                </a:gridCol>
                <a:gridCol w="1152552">
                  <a:extLst>
                    <a:ext uri="{9D8B030D-6E8A-4147-A177-3AD203B41FA5}">
                      <a16:colId xmlns:a16="http://schemas.microsoft.com/office/drawing/2014/main" val="20004"/>
                    </a:ext>
                  </a:extLst>
                </a:gridCol>
                <a:gridCol w="1152552">
                  <a:extLst>
                    <a:ext uri="{9D8B030D-6E8A-4147-A177-3AD203B41FA5}">
                      <a16:colId xmlns:a16="http://schemas.microsoft.com/office/drawing/2014/main" val="4051708386"/>
                    </a:ext>
                  </a:extLst>
                </a:gridCol>
                <a:gridCol w="1152552">
                  <a:extLst>
                    <a:ext uri="{9D8B030D-6E8A-4147-A177-3AD203B41FA5}">
                      <a16:colId xmlns:a16="http://schemas.microsoft.com/office/drawing/2014/main" val="2154433071"/>
                    </a:ext>
                  </a:extLst>
                </a:gridCol>
              </a:tblGrid>
              <a:tr h="557307">
                <a:tc>
                  <a:txBody>
                    <a:bodyPr/>
                    <a:lstStyle/>
                    <a:p>
                      <a:pPr marL="0" lvl="0" indent="0" algn="ctr" rtl="0">
                        <a:spcBef>
                          <a:spcPts val="0"/>
                        </a:spcBef>
                        <a:spcAft>
                          <a:spcPts val="0"/>
                        </a:spcAft>
                        <a:buNone/>
                      </a:pPr>
                      <a:r>
                        <a:rPr lang="en-US" sz="1600" b="1">
                          <a:solidFill>
                            <a:schemeClr val="dk1"/>
                          </a:solidFill>
                          <a:latin typeface="Century Gothic"/>
                          <a:sym typeface="Playfair Display"/>
                        </a:rPr>
                        <a:t>Mon</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a:solidFill>
                            <a:schemeClr val="dk1"/>
                          </a:solidFill>
                          <a:latin typeface="Century Gothic"/>
                          <a:sym typeface="Playfair Display"/>
                        </a:rPr>
                        <a:t>Tue</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a:solidFill>
                            <a:schemeClr val="dk1"/>
                          </a:solidFill>
                          <a:latin typeface="Century Gothic"/>
                          <a:sym typeface="Playfair Display"/>
                        </a:rPr>
                        <a:t>Wed</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a:solidFill>
                            <a:schemeClr val="dk1"/>
                          </a:solidFill>
                          <a:latin typeface="Century Gothic"/>
                          <a:sym typeface="Playfair Display"/>
                        </a:rPr>
                        <a:t>Thu</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a:solidFill>
                            <a:schemeClr val="dk1"/>
                          </a:solidFill>
                          <a:latin typeface="Century Gothic"/>
                          <a:sym typeface="Playfair Display"/>
                        </a:rPr>
                        <a:t>Fri</a:t>
                      </a:r>
                      <a:endParaRPr lang="en-US" sz="1600" b="1">
                        <a:solidFill>
                          <a:schemeClr val="dk1"/>
                        </a:solidFill>
                        <a:latin typeface="Century Gothic"/>
                        <a:ea typeface="Playfair Display"/>
                        <a:cs typeface="Playfair Display"/>
                        <a:sym typeface="Playfair Display"/>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kern="1200">
                          <a:solidFill>
                            <a:schemeClr val="dk1"/>
                          </a:solidFill>
                          <a:latin typeface="Century Gothic"/>
                          <a:ea typeface="+mn-ea"/>
                          <a:cs typeface="+mn-cs"/>
                          <a:sym typeface="Playfair Display"/>
                        </a:rPr>
                        <a:t>Sat</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600" b="1" kern="1200">
                          <a:solidFill>
                            <a:schemeClr val="dk1"/>
                          </a:solidFill>
                          <a:latin typeface="Century Gothic"/>
                          <a:ea typeface="+mn-ea"/>
                          <a:cs typeface="+mn-cs"/>
                          <a:sym typeface="Playfair Display"/>
                        </a:rPr>
                        <a:t>Sun</a:t>
                      </a:r>
                    </a:p>
                  </a:txBody>
                  <a:tcPr marL="91425" marR="91425" marT="91425" marB="91425" anchor="ctr">
                    <a:solidFill>
                      <a:srgbClr val="CBEBF5"/>
                    </a:solidFill>
                  </a:tcPr>
                </a:tc>
                <a:extLst>
                  <a:ext uri="{0D108BD9-81ED-4DB2-BD59-A6C34878D82A}">
                    <a16:rowId xmlns:a16="http://schemas.microsoft.com/office/drawing/2014/main" val="10000"/>
                  </a:ext>
                </a:extLst>
              </a:tr>
              <a:tr h="501577">
                <a:tc>
                  <a:txBody>
                    <a:bodyPr/>
                    <a:lstStyle/>
                    <a:p>
                      <a:pPr marL="0" lvl="0" indent="0" algn="ctr" rtl="0">
                        <a:spcBef>
                          <a:spcPts val="0"/>
                        </a:spcBef>
                        <a:spcAft>
                          <a:spcPts val="0"/>
                        </a:spcAft>
                        <a:buNone/>
                      </a:pPr>
                      <a:endParaRPr lang="en-US">
                        <a:solidFill>
                          <a:schemeClr val="bg2"/>
                        </a:solidFill>
                        <a:latin typeface="Century Gothic"/>
                      </a:endParaRPr>
                    </a:p>
                  </a:txBody>
                  <a:tcPr marL="91425" marR="91425" marT="91425" marB="91425" anchor="ctr">
                    <a:solidFill>
                      <a:srgbClr val="CBEBF5"/>
                    </a:solidFill>
                  </a:tcPr>
                </a:tc>
                <a:tc>
                  <a:txBody>
                    <a:bodyPr/>
                    <a:lstStyle/>
                    <a:p>
                      <a:pPr marL="0" lvl="0" indent="0" algn="ctr" rtl="0">
                        <a:spcBef>
                          <a:spcPts val="0"/>
                        </a:spcBef>
                        <a:spcAft>
                          <a:spcPts val="0"/>
                        </a:spcAft>
                        <a:buNone/>
                      </a:pPr>
                      <a:endParaRPr lang="en-US">
                        <a:solidFill>
                          <a:schemeClr val="bg2"/>
                        </a:solidFill>
                        <a:latin typeface="Century Gothic"/>
                      </a:endParaRPr>
                    </a:p>
                  </a:txBody>
                  <a:tcPr marL="91425" marR="91425" marT="91425" marB="91425" anchor="ctr">
                    <a:solidFill>
                      <a:srgbClr val="CBEBF5"/>
                    </a:solidFill>
                  </a:tcPr>
                </a:tc>
                <a:tc>
                  <a:txBody>
                    <a:bodyPr/>
                    <a:lstStyle/>
                    <a:p>
                      <a:pPr marL="0" lvl="0" indent="0" algn="ctr" rtl="0">
                        <a:spcBef>
                          <a:spcPts val="0"/>
                        </a:spcBef>
                        <a:spcAft>
                          <a:spcPts val="0"/>
                        </a:spcAft>
                        <a:buNone/>
                      </a:pPr>
                      <a:endParaRPr lang="en-US">
                        <a:solidFill>
                          <a:schemeClr val="bg2"/>
                        </a:solidFill>
                        <a:latin typeface="Century Gothic"/>
                      </a:endParaRP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3</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4</a:t>
                      </a:r>
                    </a:p>
                  </a:txBody>
                  <a:tcPr marL="91425" marR="91425" marT="91425" marB="91425" anchor="ctr">
                    <a:solidFill>
                      <a:srgbClr val="CBEBF5"/>
                    </a:solidFill>
                  </a:tcPr>
                </a:tc>
                <a:extLst>
                  <a:ext uri="{0D108BD9-81ED-4DB2-BD59-A6C34878D82A}">
                    <a16:rowId xmlns:a16="http://schemas.microsoft.com/office/drawing/2014/main" val="10001"/>
                  </a:ext>
                </a:extLst>
              </a:tr>
              <a:tr h="501577">
                <a:tc>
                  <a:txBody>
                    <a:bodyPr/>
                    <a:lstStyle/>
                    <a:p>
                      <a:pPr marL="0" lvl="0" indent="0" algn="ctr" rtl="0">
                        <a:spcBef>
                          <a:spcPts val="0"/>
                        </a:spcBef>
                        <a:spcAft>
                          <a:spcPts val="0"/>
                        </a:spcAft>
                        <a:buNone/>
                      </a:pPr>
                      <a:r>
                        <a:rPr lang="en-US">
                          <a:solidFill>
                            <a:schemeClr val="bg2"/>
                          </a:solidFill>
                          <a:latin typeface="Century Gothic"/>
                        </a:rPr>
                        <a:t>5</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350" kern="1200">
                          <a:solidFill>
                            <a:schemeClr val="bg2"/>
                          </a:solidFill>
                          <a:latin typeface="Century Gothic"/>
                          <a:ea typeface="+mn-ea"/>
                          <a:cs typeface="+mn-cs"/>
                        </a:rPr>
                        <a:t>6</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7</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8</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9</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10</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11</a:t>
                      </a:r>
                    </a:p>
                  </a:txBody>
                  <a:tcPr marL="91425" marR="91425" marT="91425" marB="91425" anchor="ctr">
                    <a:solidFill>
                      <a:srgbClr val="CBEBF5"/>
                    </a:solidFill>
                  </a:tcPr>
                </a:tc>
                <a:extLst>
                  <a:ext uri="{0D108BD9-81ED-4DB2-BD59-A6C34878D82A}">
                    <a16:rowId xmlns:a16="http://schemas.microsoft.com/office/drawing/2014/main" val="10002"/>
                  </a:ext>
                </a:extLst>
              </a:tr>
              <a:tr h="501577">
                <a:tc>
                  <a:txBody>
                    <a:bodyPr/>
                    <a:lstStyle/>
                    <a:p>
                      <a:pPr marL="0" lvl="0" indent="0" algn="ctr" rtl="0">
                        <a:spcBef>
                          <a:spcPts val="0"/>
                        </a:spcBef>
                        <a:spcAft>
                          <a:spcPts val="0"/>
                        </a:spcAft>
                        <a:buNone/>
                      </a:pPr>
                      <a:r>
                        <a:rPr lang="en-US">
                          <a:solidFill>
                            <a:schemeClr val="bg2"/>
                          </a:solidFill>
                          <a:latin typeface="Century Gothic"/>
                        </a:rPr>
                        <a:t>12</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13</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14</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15</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16</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17</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18</a:t>
                      </a:r>
                    </a:p>
                  </a:txBody>
                  <a:tcPr marL="91425" marR="91425" marT="91425" marB="91425" anchor="ctr">
                    <a:solidFill>
                      <a:srgbClr val="CBEBF5"/>
                    </a:solidFill>
                  </a:tcPr>
                </a:tc>
                <a:extLst>
                  <a:ext uri="{0D108BD9-81ED-4DB2-BD59-A6C34878D82A}">
                    <a16:rowId xmlns:a16="http://schemas.microsoft.com/office/drawing/2014/main" val="10003"/>
                  </a:ext>
                </a:extLst>
              </a:tr>
              <a:tr h="501577">
                <a:tc>
                  <a:txBody>
                    <a:bodyPr/>
                    <a:lstStyle/>
                    <a:p>
                      <a:pPr marL="0" lvl="0" indent="0" algn="ctr" rtl="0">
                        <a:spcBef>
                          <a:spcPts val="0"/>
                        </a:spcBef>
                        <a:spcAft>
                          <a:spcPts val="0"/>
                        </a:spcAft>
                        <a:buNone/>
                      </a:pPr>
                      <a:r>
                        <a:rPr lang="en-US">
                          <a:solidFill>
                            <a:schemeClr val="bg2"/>
                          </a:solidFill>
                          <a:latin typeface="Century Gothic"/>
                        </a:rPr>
                        <a:t>19</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20</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350" kern="1200">
                          <a:solidFill>
                            <a:schemeClr val="bg2"/>
                          </a:solidFill>
                          <a:latin typeface="Century Gothic"/>
                          <a:ea typeface="+mn-ea"/>
                          <a:cs typeface="+mn-cs"/>
                        </a:rPr>
                        <a:t>21</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sz="1350" b="1" kern="1200">
                          <a:solidFill>
                            <a:schemeClr val="bg1"/>
                          </a:solidFill>
                          <a:latin typeface="Century Gothic"/>
                          <a:ea typeface="+mn-ea"/>
                          <a:cs typeface="+mn-cs"/>
                        </a:rPr>
                        <a:t>22</a:t>
                      </a:r>
                    </a:p>
                  </a:txBody>
                  <a:tcPr marL="91425" marR="91425" marT="91425" marB="91425" anchor="ctr">
                    <a:solidFill>
                      <a:srgbClr val="00B050"/>
                    </a:solidFill>
                  </a:tcPr>
                </a:tc>
                <a:tc>
                  <a:txBody>
                    <a:bodyPr/>
                    <a:lstStyle/>
                    <a:p>
                      <a:pPr marL="0" lvl="0" indent="0" algn="ctr" rtl="0">
                        <a:spcBef>
                          <a:spcPts val="0"/>
                        </a:spcBef>
                        <a:spcAft>
                          <a:spcPts val="0"/>
                        </a:spcAft>
                        <a:buNone/>
                      </a:pPr>
                      <a:r>
                        <a:rPr lang="en-US">
                          <a:solidFill>
                            <a:schemeClr val="bg2"/>
                          </a:solidFill>
                          <a:latin typeface="Century Gothic"/>
                        </a:rPr>
                        <a:t>23</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24</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25</a:t>
                      </a:r>
                    </a:p>
                  </a:txBody>
                  <a:tcPr marL="91425" marR="91425" marT="91425" marB="91425" anchor="ctr">
                    <a:solidFill>
                      <a:srgbClr val="CBEBF5"/>
                    </a:solidFill>
                  </a:tcPr>
                </a:tc>
                <a:extLst>
                  <a:ext uri="{0D108BD9-81ED-4DB2-BD59-A6C34878D82A}">
                    <a16:rowId xmlns:a16="http://schemas.microsoft.com/office/drawing/2014/main" val="10004"/>
                  </a:ext>
                </a:extLst>
              </a:tr>
              <a:tr h="501577">
                <a:tc>
                  <a:txBody>
                    <a:bodyPr/>
                    <a:lstStyle/>
                    <a:p>
                      <a:pPr marL="0" lvl="0" indent="0" algn="ctr" rtl="0">
                        <a:spcBef>
                          <a:spcPts val="0"/>
                        </a:spcBef>
                        <a:spcAft>
                          <a:spcPts val="0"/>
                        </a:spcAft>
                        <a:buNone/>
                      </a:pPr>
                      <a:r>
                        <a:rPr lang="en-US">
                          <a:solidFill>
                            <a:schemeClr val="bg2"/>
                          </a:solidFill>
                          <a:latin typeface="Century Gothic"/>
                        </a:rPr>
                        <a:t>26</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27</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28</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b="1">
                          <a:solidFill>
                            <a:schemeClr val="bg1"/>
                          </a:solidFill>
                          <a:latin typeface="Century Gothic"/>
                        </a:rPr>
                        <a:t>29</a:t>
                      </a:r>
                    </a:p>
                  </a:txBody>
                  <a:tcPr marL="91425" marR="91425" marT="91425" marB="91425" anchor="ctr">
                    <a:solidFill>
                      <a:srgbClr val="FF0000"/>
                    </a:solidFill>
                  </a:tcPr>
                </a:tc>
                <a:tc>
                  <a:txBody>
                    <a:bodyPr/>
                    <a:lstStyle/>
                    <a:p>
                      <a:pPr marL="0" lvl="0" indent="0" algn="ctr" rtl="0">
                        <a:spcBef>
                          <a:spcPts val="0"/>
                        </a:spcBef>
                        <a:spcAft>
                          <a:spcPts val="0"/>
                        </a:spcAft>
                        <a:buNone/>
                      </a:pPr>
                      <a:r>
                        <a:rPr lang="en-US">
                          <a:solidFill>
                            <a:schemeClr val="bg2"/>
                          </a:solidFill>
                          <a:latin typeface="Century Gothic"/>
                        </a:rPr>
                        <a:t>30</a:t>
                      </a:r>
                    </a:p>
                  </a:txBody>
                  <a:tcPr marL="91425" marR="91425" marT="91425" marB="91425" anchor="ctr">
                    <a:solidFill>
                      <a:srgbClr val="CBEBF5"/>
                    </a:solidFill>
                  </a:tcPr>
                </a:tc>
                <a:tc>
                  <a:txBody>
                    <a:bodyPr/>
                    <a:lstStyle/>
                    <a:p>
                      <a:pPr marL="0" lvl="0" indent="0" algn="ctr" rtl="0">
                        <a:spcBef>
                          <a:spcPts val="0"/>
                        </a:spcBef>
                        <a:spcAft>
                          <a:spcPts val="0"/>
                        </a:spcAft>
                        <a:buNone/>
                      </a:pPr>
                      <a:r>
                        <a:rPr lang="en-US">
                          <a:solidFill>
                            <a:schemeClr val="bg2"/>
                          </a:solidFill>
                          <a:latin typeface="Century Gothic"/>
                        </a:rPr>
                        <a:t>31</a:t>
                      </a:r>
                    </a:p>
                  </a:txBody>
                  <a:tcPr marL="91425" marR="91425" marT="91425" marB="91425" anchor="ctr">
                    <a:solidFill>
                      <a:srgbClr val="CBEBF5"/>
                    </a:solidFill>
                  </a:tcPr>
                </a:tc>
                <a:tc>
                  <a:txBody>
                    <a:bodyPr/>
                    <a:lstStyle/>
                    <a:p>
                      <a:pPr marL="0" lvl="0" indent="0" algn="ctr" rtl="0">
                        <a:spcBef>
                          <a:spcPts val="0"/>
                        </a:spcBef>
                        <a:spcAft>
                          <a:spcPts val="0"/>
                        </a:spcAft>
                        <a:buNone/>
                      </a:pPr>
                      <a:endParaRPr lang="en-US">
                        <a:solidFill>
                          <a:schemeClr val="bg2"/>
                        </a:solidFill>
                        <a:latin typeface="Century Gothic"/>
                      </a:endParaRPr>
                    </a:p>
                  </a:txBody>
                  <a:tcPr marL="91425" marR="91425" marT="91425" marB="91425" anchor="ctr">
                    <a:solidFill>
                      <a:srgbClr val="CBEBF5"/>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A9698C36-2DFE-2537-FF14-9B386FE3F2F2}"/>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0383978F-2E16-CCE0-6FBB-FB33256FB4D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Project schedule</a:t>
            </a:r>
          </a:p>
        </p:txBody>
      </p:sp>
      <p:graphicFrame>
        <p:nvGraphicFramePr>
          <p:cNvPr id="4" name="Content Placeholder 1">
            <a:extLst>
              <a:ext uri="{FF2B5EF4-FFF2-40B4-BE49-F238E27FC236}">
                <a16:creationId xmlns:a16="http://schemas.microsoft.com/office/drawing/2014/main" id="{ADF423CC-7C37-5D4C-ADE2-B5CD93A5B7ED}"/>
              </a:ext>
            </a:extLst>
          </p:cNvPr>
          <p:cNvGraphicFramePr>
            <a:graphicFrameLocks/>
          </p:cNvGraphicFramePr>
          <p:nvPr>
            <p:extLst>
              <p:ext uri="{D42A27DB-BD31-4B8C-83A1-F6EECF244321}">
                <p14:modId xmlns:p14="http://schemas.microsoft.com/office/powerpoint/2010/main" val="3007249168"/>
              </p:ext>
            </p:extLst>
          </p:nvPr>
        </p:nvGraphicFramePr>
        <p:xfrm>
          <a:off x="401444" y="1261641"/>
          <a:ext cx="8437756" cy="3782077"/>
        </p:xfrm>
        <a:graphic>
          <a:graphicData uri="http://schemas.openxmlformats.org/drawingml/2006/table">
            <a:tbl>
              <a:tblPr/>
              <a:tblGrid>
                <a:gridCol w="1136610">
                  <a:extLst>
                    <a:ext uri="{9D8B030D-6E8A-4147-A177-3AD203B41FA5}">
                      <a16:colId xmlns:a16="http://schemas.microsoft.com/office/drawing/2014/main" val="680327190"/>
                    </a:ext>
                  </a:extLst>
                </a:gridCol>
                <a:gridCol w="1261400">
                  <a:extLst>
                    <a:ext uri="{9D8B030D-6E8A-4147-A177-3AD203B41FA5}">
                      <a16:colId xmlns:a16="http://schemas.microsoft.com/office/drawing/2014/main" val="3451136002"/>
                    </a:ext>
                  </a:extLst>
                </a:gridCol>
                <a:gridCol w="1261400">
                  <a:extLst>
                    <a:ext uri="{9D8B030D-6E8A-4147-A177-3AD203B41FA5}">
                      <a16:colId xmlns:a16="http://schemas.microsoft.com/office/drawing/2014/main" val="593036104"/>
                    </a:ext>
                  </a:extLst>
                </a:gridCol>
                <a:gridCol w="1261400">
                  <a:extLst>
                    <a:ext uri="{9D8B030D-6E8A-4147-A177-3AD203B41FA5}">
                      <a16:colId xmlns:a16="http://schemas.microsoft.com/office/drawing/2014/main" val="4220131108"/>
                    </a:ext>
                  </a:extLst>
                </a:gridCol>
                <a:gridCol w="1758473">
                  <a:extLst>
                    <a:ext uri="{9D8B030D-6E8A-4147-A177-3AD203B41FA5}">
                      <a16:colId xmlns:a16="http://schemas.microsoft.com/office/drawing/2014/main" val="2889880411"/>
                    </a:ext>
                  </a:extLst>
                </a:gridCol>
                <a:gridCol w="1758473">
                  <a:extLst>
                    <a:ext uri="{9D8B030D-6E8A-4147-A177-3AD203B41FA5}">
                      <a16:colId xmlns:a16="http://schemas.microsoft.com/office/drawing/2014/main" val="3303291111"/>
                    </a:ext>
                  </a:extLst>
                </a:gridCol>
              </a:tblGrid>
              <a:tr h="312451">
                <a:tc>
                  <a:txBody>
                    <a:bodyPr/>
                    <a:lstStyle/>
                    <a:p>
                      <a:pPr algn="ctr" fontAlgn="ctr">
                        <a:buNone/>
                      </a:pPr>
                      <a:r>
                        <a:rPr lang="en-US" sz="1200" b="1" i="0" u="none" strike="noStrike">
                          <a:solidFill>
                            <a:schemeClr val="bg1"/>
                          </a:solidFill>
                          <a:effectLst/>
                          <a:latin typeface="Century Gothic"/>
                        </a:rPr>
                        <a:t>Phase</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Start Date</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End Date</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Duration</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Activity</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tc>
                  <a:txBody>
                    <a:bodyPr/>
                    <a:lstStyle/>
                    <a:p>
                      <a:pPr algn="ctr" fontAlgn="ctr">
                        <a:buNone/>
                      </a:pPr>
                      <a:r>
                        <a:rPr lang="en-US" sz="1200" b="1" i="0" u="none" strike="noStrike">
                          <a:solidFill>
                            <a:schemeClr val="bg1"/>
                          </a:solidFill>
                          <a:effectLst/>
                          <a:latin typeface="Century Gothic"/>
                        </a:rPr>
                        <a:t>Assigned Team Members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FDFFF"/>
                    </a:solidFill>
                  </a:tcPr>
                </a:tc>
                <a:extLst>
                  <a:ext uri="{0D108BD9-81ED-4DB2-BD59-A6C34878D82A}">
                    <a16:rowId xmlns:a16="http://schemas.microsoft.com/office/drawing/2014/main" val="78651877"/>
                  </a:ext>
                </a:extLst>
              </a:tr>
              <a:tr h="972234">
                <a:tc>
                  <a:txBody>
                    <a:bodyPr/>
                    <a:lstStyle/>
                    <a:p>
                      <a:pPr algn="ctr" fontAlgn="ctr">
                        <a:buNone/>
                      </a:pPr>
                      <a:r>
                        <a:rPr lang="en-US" sz="1200">
                          <a:solidFill>
                            <a:schemeClr val="bg1"/>
                          </a:solidFill>
                          <a:latin typeface="Century Gothic"/>
                        </a:rPr>
                        <a:t>Initiation</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Week 1 (1 hour)</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Role assignment, business case, charter</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Project Sponsor</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extLst>
                  <a:ext uri="{0D108BD9-81ED-4DB2-BD59-A6C34878D82A}">
                    <a16:rowId xmlns:a16="http://schemas.microsoft.com/office/drawing/2014/main" val="440025094"/>
                  </a:ext>
                </a:extLst>
              </a:tr>
              <a:tr h="731159">
                <a:tc>
                  <a:txBody>
                    <a:bodyPr/>
                    <a:lstStyle/>
                    <a:p>
                      <a:pPr lvl="0" algn="ctr">
                        <a:buNone/>
                      </a:pPr>
                      <a:r>
                        <a:rPr lang="en-US" sz="1200" b="0" i="0" u="none" strike="noStrike" noProof="0">
                          <a:solidFill>
                            <a:schemeClr val="bg1"/>
                          </a:solidFill>
                          <a:latin typeface="Century Gothic"/>
                        </a:rPr>
                        <a:t>Design </a:t>
                      </a:r>
                      <a:endParaRPr lang="en-US" sz="1200">
                        <a:solidFill>
                          <a:schemeClr val="bg1"/>
                        </a:solidFill>
                        <a:latin typeface="Century Gothic"/>
                      </a:endParaRP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Week 1 (1.5 hrs)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Project plan, schedule, risk planning</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Project Manager</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extLst>
                  <a:ext uri="{0D108BD9-81ED-4DB2-BD59-A6C34878D82A}">
                    <a16:rowId xmlns:a16="http://schemas.microsoft.com/office/drawing/2014/main" val="973272973"/>
                  </a:ext>
                </a:extLst>
              </a:tr>
              <a:tr h="972234">
                <a:tc>
                  <a:txBody>
                    <a:bodyPr/>
                    <a:lstStyle/>
                    <a:p>
                      <a:pPr lvl="0" algn="ctr">
                        <a:buNone/>
                      </a:pPr>
                      <a:r>
                        <a:rPr lang="en-US" sz="1200" b="0" i="0" u="none" strike="noStrike" noProof="0">
                          <a:solidFill>
                            <a:schemeClr val="bg1"/>
                          </a:solidFill>
                          <a:latin typeface="Century Gothic"/>
                        </a:rPr>
                        <a:t>Construction </a:t>
                      </a:r>
                      <a:r>
                        <a:rPr lang="en-US" sz="1200">
                          <a:solidFill>
                            <a:schemeClr val="bg1"/>
                          </a:solidFill>
                          <a:latin typeface="Century Gothic"/>
                        </a:rPr>
                        <a:t>Execution </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22</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Week 2 (1.25 hrs)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Tower construction, updates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Team members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extLst>
                  <a:ext uri="{0D108BD9-81ED-4DB2-BD59-A6C34878D82A}">
                    <a16:rowId xmlns:a16="http://schemas.microsoft.com/office/drawing/2014/main" val="33232892"/>
                  </a:ext>
                </a:extLst>
              </a:tr>
              <a:tr h="731159">
                <a:tc>
                  <a:txBody>
                    <a:bodyPr/>
                    <a:lstStyle/>
                    <a:p>
                      <a:pPr algn="ctr" fontAlgn="ctr">
                        <a:buNone/>
                      </a:pPr>
                      <a:r>
                        <a:rPr lang="en-US" sz="1200">
                          <a:solidFill>
                            <a:schemeClr val="bg1"/>
                          </a:solidFill>
                          <a:latin typeface="Century Gothic"/>
                        </a:rPr>
                        <a:t>Closing &amp; Presentation</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26</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b="0" i="0" u="none" strike="noStrike">
                          <a:solidFill>
                            <a:schemeClr val="bg1"/>
                          </a:solidFill>
                          <a:effectLst/>
                          <a:latin typeface="Century Gothic"/>
                        </a:rPr>
                        <a:t>May 29</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Week 2 (30 mins)</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Lessons learned, final presentation</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tc>
                  <a:txBody>
                    <a:bodyPr/>
                    <a:lstStyle/>
                    <a:p>
                      <a:pPr algn="ctr" fontAlgn="ctr">
                        <a:buNone/>
                      </a:pPr>
                      <a:r>
                        <a:rPr lang="en-US" sz="1200">
                          <a:solidFill>
                            <a:schemeClr val="bg1"/>
                          </a:solidFill>
                          <a:latin typeface="Century Gothic"/>
                        </a:rPr>
                        <a:t>All in Group 6</a:t>
                      </a:r>
                    </a:p>
                  </a:txBody>
                  <a:tcPr marL="9531" marR="9531" marT="953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tx1">
                        <a:lumMod val="95000"/>
                      </a:schemeClr>
                    </a:solidFill>
                  </a:tcPr>
                </a:tc>
                <a:extLst>
                  <a:ext uri="{0D108BD9-81ED-4DB2-BD59-A6C34878D82A}">
                    <a16:rowId xmlns:a16="http://schemas.microsoft.com/office/drawing/2014/main" val="919407625"/>
                  </a:ext>
                </a:extLst>
              </a:tr>
            </a:tbl>
          </a:graphicData>
        </a:graphic>
      </p:graphicFrame>
    </p:spTree>
    <p:extLst>
      <p:ext uri="{BB962C8B-B14F-4D97-AF65-F5344CB8AC3E}">
        <p14:creationId xmlns:p14="http://schemas.microsoft.com/office/powerpoint/2010/main" val="26410951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EA5C5F0C-E896-8FAC-F97F-D8DC347D6C20}"/>
            </a:ext>
          </a:extLst>
        </p:cNvPr>
        <p:cNvGrpSpPr/>
        <p:nvPr/>
      </p:nvGrpSpPr>
      <p:grpSpPr>
        <a:xfrm>
          <a:off x="0" y="0"/>
          <a:ext cx="0" cy="0"/>
          <a:chOff x="0" y="0"/>
          <a:chExt cx="0" cy="0"/>
        </a:xfrm>
      </p:grpSpPr>
      <p:grpSp>
        <p:nvGrpSpPr>
          <p:cNvPr id="5" name="Group 4">
            <a:extLst>
              <a:ext uri="{FF2B5EF4-FFF2-40B4-BE49-F238E27FC236}">
                <a16:creationId xmlns:a16="http://schemas.microsoft.com/office/drawing/2014/main" id="{2103B461-323C-4912-BFFD-C375826620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9" name="Straight Connector 8">
              <a:extLst>
                <a:ext uri="{FF2B5EF4-FFF2-40B4-BE49-F238E27FC236}">
                  <a16:creationId xmlns:a16="http://schemas.microsoft.com/office/drawing/2014/main" id="{FBC21318-F4F4-4524-95D1-6B7FE0A788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D9FFA8E5-974F-409E-89C6-E185BD9093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C384E2B1-7008-45EE-9F2E-FEF3A08978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D4563410-7FE9-4955-89C6-0FB9326CD3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3AD14C0E-D5DF-4BDC-BD92-642CFF1801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5" name="Rectangle 14">
            <a:extLst>
              <a:ext uri="{FF2B5EF4-FFF2-40B4-BE49-F238E27FC236}">
                <a16:creationId xmlns:a16="http://schemas.microsoft.com/office/drawing/2014/main" id="{9A212F8F-D812-4A16-BE82-F3500DE321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nip Diagonal Corner Rectangle 24">
            <a:extLst>
              <a:ext uri="{FF2B5EF4-FFF2-40B4-BE49-F238E27FC236}">
                <a16:creationId xmlns:a16="http://schemas.microsoft.com/office/drawing/2014/main" id="{D2CF1D1B-04ED-443D-A9FE-68BF8859B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171" y="465541"/>
            <a:ext cx="8201658" cy="3965129"/>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screenshot of a computer&#10;&#10;AI-generated content may be incorrect.">
            <a:extLst>
              <a:ext uri="{FF2B5EF4-FFF2-40B4-BE49-F238E27FC236}">
                <a16:creationId xmlns:a16="http://schemas.microsoft.com/office/drawing/2014/main" id="{A176D16A-8BD1-CDC0-ED3B-B1A25E99D195}"/>
              </a:ext>
            </a:extLst>
          </p:cNvPr>
          <p:cNvPicPr>
            <a:picLocks noChangeAspect="1"/>
          </p:cNvPicPr>
          <p:nvPr/>
        </p:nvPicPr>
        <p:blipFill>
          <a:blip r:embed="rId3"/>
          <a:stretch>
            <a:fillRect/>
          </a:stretch>
        </p:blipFill>
        <p:spPr>
          <a:xfrm>
            <a:off x="594360" y="757609"/>
            <a:ext cx="7955280" cy="3380991"/>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38635861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9B8480A2-B3A2-623D-EA9C-B4944E592DBB}"/>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2103B461-323C-4912-BFFD-C375826620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12" name="Straight Connector 11">
              <a:extLst>
                <a:ext uri="{FF2B5EF4-FFF2-40B4-BE49-F238E27FC236}">
                  <a16:creationId xmlns:a16="http://schemas.microsoft.com/office/drawing/2014/main" id="{FBC21318-F4F4-4524-95D1-6B7FE0A788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9FFA8E5-974F-409E-89C6-E185BD9093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C384E2B1-7008-45EE-9F2E-FEF3A08978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4563410-7FE9-4955-89C6-0FB9326CD3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3AD14C0E-D5DF-4BDC-BD92-642CFF1801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8" name="Rectangle 17">
            <a:extLst>
              <a:ext uri="{FF2B5EF4-FFF2-40B4-BE49-F238E27FC236}">
                <a16:creationId xmlns:a16="http://schemas.microsoft.com/office/drawing/2014/main" id="{9A212F8F-D812-4A16-BE82-F3500DE321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nip Diagonal Corner Rectangle 24">
            <a:extLst>
              <a:ext uri="{FF2B5EF4-FFF2-40B4-BE49-F238E27FC236}">
                <a16:creationId xmlns:a16="http://schemas.microsoft.com/office/drawing/2014/main" id="{D2CF1D1B-04ED-443D-A9FE-68BF8859B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171" y="465541"/>
            <a:ext cx="8201658" cy="3965129"/>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AI-generated content may be incorrect.">
            <a:extLst>
              <a:ext uri="{FF2B5EF4-FFF2-40B4-BE49-F238E27FC236}">
                <a16:creationId xmlns:a16="http://schemas.microsoft.com/office/drawing/2014/main" id="{D9BB3314-B827-618A-FCDE-0F0D1D891248}"/>
              </a:ext>
            </a:extLst>
          </p:cNvPr>
          <p:cNvPicPr>
            <a:picLocks noChangeAspect="1"/>
          </p:cNvPicPr>
          <p:nvPr/>
        </p:nvPicPr>
        <p:blipFill>
          <a:blip r:embed="rId3"/>
          <a:stretch>
            <a:fillRect/>
          </a:stretch>
        </p:blipFill>
        <p:spPr>
          <a:xfrm>
            <a:off x="594360" y="1294589"/>
            <a:ext cx="7955280" cy="2307031"/>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429277846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B71C3618-385C-1F68-31F3-F612C2AC990F}"/>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2103B461-323C-4912-BFFD-C3758266208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12" name="Straight Connector 11">
              <a:extLst>
                <a:ext uri="{FF2B5EF4-FFF2-40B4-BE49-F238E27FC236}">
                  <a16:creationId xmlns:a16="http://schemas.microsoft.com/office/drawing/2014/main" id="{FBC21318-F4F4-4524-95D1-6B7FE0A788A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D9FFA8E5-974F-409E-89C6-E185BD90933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C384E2B1-7008-45EE-9F2E-FEF3A089780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D4563410-7FE9-4955-89C6-0FB9326CD3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3AD14C0E-D5DF-4BDC-BD92-642CFF1801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8" name="Rectangle 17">
            <a:extLst>
              <a:ext uri="{FF2B5EF4-FFF2-40B4-BE49-F238E27FC236}">
                <a16:creationId xmlns:a16="http://schemas.microsoft.com/office/drawing/2014/main" id="{9A212F8F-D812-4A16-BE82-F3500DE321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nip Diagonal Corner Rectangle 24">
            <a:extLst>
              <a:ext uri="{FF2B5EF4-FFF2-40B4-BE49-F238E27FC236}">
                <a16:creationId xmlns:a16="http://schemas.microsoft.com/office/drawing/2014/main" id="{D2CF1D1B-04ED-443D-A9FE-68BF8859BD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171" y="465541"/>
            <a:ext cx="8201658" cy="3965129"/>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AI-generated content may be incorrect.">
            <a:extLst>
              <a:ext uri="{FF2B5EF4-FFF2-40B4-BE49-F238E27FC236}">
                <a16:creationId xmlns:a16="http://schemas.microsoft.com/office/drawing/2014/main" id="{EAE54BB4-C686-196A-B720-6E9F8E5D35E2}"/>
              </a:ext>
            </a:extLst>
          </p:cNvPr>
          <p:cNvPicPr>
            <a:picLocks noChangeAspect="1"/>
          </p:cNvPicPr>
          <p:nvPr/>
        </p:nvPicPr>
        <p:blipFill>
          <a:blip r:embed="rId3"/>
          <a:stretch>
            <a:fillRect/>
          </a:stretch>
        </p:blipFill>
        <p:spPr>
          <a:xfrm>
            <a:off x="594360" y="1125541"/>
            <a:ext cx="7955280" cy="2645128"/>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29991736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C6AADFD3-35E8-5F5E-3838-40A95590F342}"/>
            </a:ext>
          </a:extLst>
        </p:cNvPr>
        <p:cNvGrpSpPr/>
        <p:nvPr/>
      </p:nvGrpSpPr>
      <p:grpSpPr>
        <a:xfrm>
          <a:off x="0" y="0"/>
          <a:ext cx="0" cy="0"/>
          <a:chOff x="0" y="0"/>
          <a:chExt cx="0" cy="0"/>
        </a:xfrm>
      </p:grpSpPr>
      <p:grpSp>
        <p:nvGrpSpPr>
          <p:cNvPr id="11" name="Group 10">
            <a:extLst>
              <a:ext uri="{FF2B5EF4-FFF2-40B4-BE49-F238E27FC236}">
                <a16:creationId xmlns:a16="http://schemas.microsoft.com/office/drawing/2014/main" id="{12D8CD66-6E34-4232-868C-F61EC84AFC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12" name="Straight Connector 11">
              <a:extLst>
                <a:ext uri="{FF2B5EF4-FFF2-40B4-BE49-F238E27FC236}">
                  <a16:creationId xmlns:a16="http://schemas.microsoft.com/office/drawing/2014/main" id="{BA1EDB24-D25E-4498-9742-07355DA2B19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0E5C3020-0F81-4919-9D1F-B6ED9A83536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83ECD783-8E88-4D10-99BD-C579F0CA2A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29EDE005-2618-4634-B693-DAB7F601385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a:extLst>
                <a:ext uri="{FF2B5EF4-FFF2-40B4-BE49-F238E27FC236}">
                  <a16:creationId xmlns:a16="http://schemas.microsoft.com/office/drawing/2014/main" id="{C4252634-CD2F-416D-80D4-1C184472B07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8" name="Rectangle 17">
            <a:extLst>
              <a:ext uri="{FF2B5EF4-FFF2-40B4-BE49-F238E27FC236}">
                <a16:creationId xmlns:a16="http://schemas.microsoft.com/office/drawing/2014/main" id="{43F8250A-B5BC-48E8-9E34-320C6AB613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Snip Diagonal Corner Rectangle 24">
            <a:extLst>
              <a:ext uri="{FF2B5EF4-FFF2-40B4-BE49-F238E27FC236}">
                <a16:creationId xmlns:a16="http://schemas.microsoft.com/office/drawing/2014/main" id="{A2829537-8D6E-4F27-8454-8F19BEA8C1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1171" y="465541"/>
            <a:ext cx="8201658" cy="3965129"/>
          </a:xfrm>
          <a:prstGeom prst="snip2DiagRect">
            <a:avLst>
              <a:gd name="adj1" fmla="val 10787"/>
              <a:gd name="adj2" fmla="val 0"/>
            </a:avLst>
          </a:prstGeom>
          <a:solidFill>
            <a:schemeClr val="tx1"/>
          </a:solidFill>
          <a:ln>
            <a:no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screenshot of a computer&#10;&#10;AI-generated content may be incorrect.">
            <a:extLst>
              <a:ext uri="{FF2B5EF4-FFF2-40B4-BE49-F238E27FC236}">
                <a16:creationId xmlns:a16="http://schemas.microsoft.com/office/drawing/2014/main" id="{63F4DF1D-0FFF-A781-E493-CE90DB40179B}"/>
              </a:ext>
            </a:extLst>
          </p:cNvPr>
          <p:cNvPicPr>
            <a:picLocks noChangeAspect="1"/>
          </p:cNvPicPr>
          <p:nvPr/>
        </p:nvPicPr>
        <p:blipFill>
          <a:blip r:embed="rId3"/>
          <a:srcRect t="3162" r="-1" b="-1"/>
          <a:stretch>
            <a:fillRect/>
          </a:stretch>
        </p:blipFill>
        <p:spPr>
          <a:xfrm>
            <a:off x="594360" y="589587"/>
            <a:ext cx="7955280" cy="3717036"/>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2552857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8" name="Google Shape;148;p29"/>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solidFill>
                  <a:schemeClr val="tx1"/>
                </a:solidFill>
                <a:latin typeface="Century Gothic"/>
              </a:rPr>
              <a:t>Project Goal</a:t>
            </a:r>
            <a:endParaRPr lang="en-US">
              <a:solidFill>
                <a:schemeClr val="tx1"/>
              </a:solidFill>
              <a:latin typeface="Century Gothic"/>
            </a:endParaRPr>
          </a:p>
        </p:txBody>
      </p:sp>
      <p:sp>
        <p:nvSpPr>
          <p:cNvPr id="149" name="Google Shape;149;p29"/>
          <p:cNvSpPr txBox="1">
            <a:spLocks noGrp="1"/>
          </p:cNvSpPr>
          <p:nvPr>
            <p:ph type="title"/>
          </p:nvPr>
        </p:nvSpPr>
        <p:spPr>
          <a:prstGeom prst="rect">
            <a:avLst/>
          </a:prstGeom>
        </p:spPr>
        <p:txBody>
          <a:bodyPr spcFirstLastPara="1" wrap="square" lIns="91425" tIns="91425" rIns="0" bIns="91425" anchor="b" anchorCtr="0">
            <a:noAutofit/>
          </a:bodyPr>
          <a:lstStyle/>
          <a:p>
            <a:pPr marL="0" lvl="0" indent="0" algn="ctr" rtl="0">
              <a:spcBef>
                <a:spcPts val="0"/>
              </a:spcBef>
              <a:spcAft>
                <a:spcPts val="0"/>
              </a:spcAft>
              <a:buNone/>
            </a:pPr>
            <a:r>
              <a:rPr lang="en"/>
              <a:t>01</a:t>
            </a:r>
            <a:endParaRPr/>
          </a:p>
        </p:txBody>
      </p:sp>
      <p:sp>
        <p:nvSpPr>
          <p:cNvPr id="150" name="Google Shape;150;p29"/>
          <p:cNvSpPr txBox="1">
            <a:spLocks noGrp="1"/>
          </p:cNvSpPr>
          <p:nvPr>
            <p:ph type="subTitle" idx="2"/>
          </p:nvPr>
        </p:nvSpPr>
        <p:spPr>
          <a:xfrm flipH="1">
            <a:off x="869725" y="1757975"/>
            <a:ext cx="3099600" cy="334500"/>
          </a:xfrm>
          <a:prstGeom prst="rect">
            <a:avLst/>
          </a:prstGeom>
        </p:spPr>
        <p:txBody>
          <a:bodyPr spcFirstLastPara="1" wrap="square" lIns="91425" tIns="91425" rIns="91425" bIns="91425" anchor="t" anchorCtr="0">
            <a:noAutofit/>
          </a:bodyPr>
          <a:lstStyle/>
          <a:p>
            <a:pPr marL="0" indent="0"/>
            <a:r>
              <a:rPr lang="en" sz="1200">
                <a:solidFill>
                  <a:schemeClr val="tx1"/>
                </a:solidFill>
                <a:ea typeface="+mn-lt"/>
                <a:cs typeface="+mn-lt"/>
              </a:rPr>
              <a:t>Use of a role-playing and product building process to teach students Waterfall project methods.</a:t>
            </a:r>
            <a:endParaRPr lang="en-US">
              <a:solidFill>
                <a:schemeClr val="tx1"/>
              </a:solidFill>
            </a:endParaRPr>
          </a:p>
        </p:txBody>
      </p:sp>
      <p:sp>
        <p:nvSpPr>
          <p:cNvPr id="151" name="Google Shape;151;p29"/>
          <p:cNvSpPr txBox="1">
            <a:spLocks noGrp="1"/>
          </p:cNvSpPr>
          <p:nvPr>
            <p:ph type="subTitle" idx="3"/>
          </p:nvPr>
        </p:nvSpPr>
        <p:spPr>
          <a:prstGeom prst="rect">
            <a:avLst/>
          </a:prstGeom>
        </p:spPr>
        <p:txBody>
          <a:bodyPr spcFirstLastPara="1" wrap="square" lIns="91425" tIns="91425" rIns="91425" bIns="91425" anchor="t" anchorCtr="0">
            <a:noAutofit/>
          </a:bodyPr>
          <a:lstStyle/>
          <a:p>
            <a:pPr marL="0" indent="0"/>
            <a:r>
              <a:rPr lang="en-US">
                <a:solidFill>
                  <a:schemeClr val="tx1"/>
                </a:solidFill>
                <a:latin typeface="Century Gothic"/>
              </a:rPr>
              <a:t>Project Objectives</a:t>
            </a:r>
          </a:p>
        </p:txBody>
      </p:sp>
      <p:sp>
        <p:nvSpPr>
          <p:cNvPr id="152" name="Google Shape;152;p29"/>
          <p:cNvSpPr txBox="1">
            <a:spLocks noGrp="1"/>
          </p:cNvSpPr>
          <p:nvPr>
            <p:ph type="title" idx="4"/>
          </p:nvPr>
        </p:nvSpPr>
        <p:spPr>
          <a:xfrm flipH="1">
            <a:off x="4076800" y="3091788"/>
            <a:ext cx="498300" cy="572700"/>
          </a:xfrm>
          <a:prstGeom prst="rect">
            <a:avLst/>
          </a:prstGeom>
        </p:spPr>
        <p:txBody>
          <a:bodyPr spcFirstLastPara="1" wrap="square" lIns="91425" tIns="91425" rIns="0" bIns="91425" anchor="b" anchorCtr="0">
            <a:noAutofit/>
          </a:bodyPr>
          <a:lstStyle/>
          <a:p>
            <a:pPr marL="0" lvl="0" indent="0" algn="ctr" rtl="0">
              <a:spcBef>
                <a:spcPts val="0"/>
              </a:spcBef>
              <a:spcAft>
                <a:spcPts val="0"/>
              </a:spcAft>
              <a:buNone/>
            </a:pPr>
            <a:r>
              <a:rPr lang="en"/>
              <a:t>02</a:t>
            </a:r>
            <a:endParaRPr/>
          </a:p>
        </p:txBody>
      </p:sp>
      <p:sp>
        <p:nvSpPr>
          <p:cNvPr id="153" name="Google Shape;153;p29"/>
          <p:cNvSpPr txBox="1">
            <a:spLocks noGrp="1"/>
          </p:cNvSpPr>
          <p:nvPr>
            <p:ph type="subTitle" idx="5"/>
          </p:nvPr>
        </p:nvSpPr>
        <p:spPr>
          <a:xfrm flipH="1">
            <a:off x="374725" y="2904268"/>
            <a:ext cx="3594600" cy="2044500"/>
          </a:xfrm>
          <a:prstGeom prst="rect">
            <a:avLst/>
          </a:prstGeom>
        </p:spPr>
        <p:txBody>
          <a:bodyPr spcFirstLastPara="1" wrap="square" lIns="91425" tIns="91425" rIns="91425" bIns="91425" anchor="t" anchorCtr="0">
            <a:noAutofit/>
          </a:bodyPr>
          <a:lstStyle/>
          <a:p>
            <a:pPr marL="285750" indent="-285750">
              <a:buFont typeface="Arial"/>
              <a:buChar char="•"/>
            </a:pPr>
            <a:r>
              <a:rPr lang="en" sz="1200">
                <a:solidFill>
                  <a:schemeClr val="tx1"/>
                </a:solidFill>
                <a:ea typeface="+mn-lt"/>
                <a:cs typeface="+mn-lt"/>
              </a:rPr>
              <a:t>Learn about Waterfall project concepts such as Initiation, Planning, Execution, Monitoring/Controlling and Closing.</a:t>
            </a:r>
            <a:endParaRPr lang="en-US">
              <a:solidFill>
                <a:schemeClr val="tx1"/>
              </a:solidFill>
            </a:endParaRPr>
          </a:p>
          <a:p>
            <a:pPr marL="285750" indent="-285750">
              <a:buFont typeface="Arial"/>
              <a:buChar char="•"/>
            </a:pPr>
            <a:r>
              <a:rPr lang="en" sz="1200">
                <a:solidFill>
                  <a:schemeClr val="tx1"/>
                </a:solidFill>
                <a:ea typeface="+mn-lt"/>
                <a:cs typeface="+mn-lt"/>
              </a:rPr>
              <a:t>Recognize familiar roles in Waterfall projects such as the Project Sponsor and Project Manager.</a:t>
            </a:r>
            <a:endParaRPr lang="en">
              <a:solidFill>
                <a:schemeClr val="tx1"/>
              </a:solidFill>
            </a:endParaRPr>
          </a:p>
          <a:p>
            <a:pPr marL="285750" indent="-285750">
              <a:buFont typeface="Arial"/>
              <a:buChar char="•"/>
            </a:pPr>
            <a:r>
              <a:rPr lang="en" sz="1200">
                <a:solidFill>
                  <a:schemeClr val="tx1"/>
                </a:solidFill>
                <a:ea typeface="+mn-lt"/>
                <a:cs typeface="+mn-lt"/>
              </a:rPr>
              <a:t>Describe the reasons for Waterfall processes which include Planning Meetings, Risk Management and Lesson Learned</a:t>
            </a:r>
            <a:endParaRPr lang="en">
              <a:solidFill>
                <a:schemeClr val="tx1"/>
              </a:solidFill>
            </a:endParaRPr>
          </a:p>
          <a:p>
            <a:pPr marL="0" lvl="0" indent="0" algn="r">
              <a:spcBef>
                <a:spcPts val="0"/>
              </a:spcBef>
              <a:spcAft>
                <a:spcPts val="0"/>
              </a:spcAft>
              <a:buNone/>
            </a:pPr>
            <a:endParaRPr lang="en"/>
          </a:p>
        </p:txBody>
      </p:sp>
      <p:sp>
        <p:nvSpPr>
          <p:cNvPr id="147" name="Google Shape;147;p29"/>
          <p:cNvSpPr txBox="1">
            <a:spLocks noGrp="1"/>
          </p:cNvSpPr>
          <p:nvPr>
            <p:ph type="title" idx="9"/>
          </p:nvPr>
        </p:nvSpPr>
        <p:spPr>
          <a:xfrm flipH="1">
            <a:off x="713225" y="548640"/>
            <a:ext cx="3477901" cy="572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a:t>Agenda</a:t>
            </a:r>
          </a:p>
        </p:txBody>
      </p:sp>
      <p:cxnSp>
        <p:nvCxnSpPr>
          <p:cNvPr id="158" name="Google Shape;158;p29"/>
          <p:cNvCxnSpPr/>
          <p:nvPr/>
        </p:nvCxnSpPr>
        <p:spPr>
          <a:xfrm>
            <a:off x="4163490" y="1925225"/>
            <a:ext cx="411600" cy="0"/>
          </a:xfrm>
          <a:prstGeom prst="straightConnector1">
            <a:avLst/>
          </a:prstGeom>
          <a:noFill/>
          <a:ln w="19050" cap="flat" cmpd="sng">
            <a:solidFill>
              <a:schemeClr val="accent1"/>
            </a:solidFill>
            <a:prstDash val="solid"/>
            <a:round/>
            <a:headEnd type="none" w="med" len="med"/>
            <a:tailEnd type="none" w="med" len="med"/>
          </a:ln>
        </p:spPr>
      </p:cxnSp>
      <p:cxnSp>
        <p:nvCxnSpPr>
          <p:cNvPr id="159" name="Google Shape;159;p29"/>
          <p:cNvCxnSpPr/>
          <p:nvPr/>
        </p:nvCxnSpPr>
        <p:spPr>
          <a:xfrm>
            <a:off x="4160400" y="3664488"/>
            <a:ext cx="411600" cy="0"/>
          </a:xfrm>
          <a:prstGeom prst="straightConnector1">
            <a:avLst/>
          </a:prstGeom>
          <a:noFill/>
          <a:ln w="19050" cap="flat" cmpd="sng">
            <a:solidFill>
              <a:schemeClr val="accent1"/>
            </a:solidFill>
            <a:prstDash val="solid"/>
            <a:round/>
            <a:headEnd type="none" w="med" len="med"/>
            <a:tailEnd type="none" w="med" len="med"/>
          </a:ln>
        </p:spPr>
      </p:cxnSp>
      <p:pic>
        <p:nvPicPr>
          <p:cNvPr id="160" name="Google Shape;160;p29"/>
          <p:cNvPicPr preferRelativeResize="0"/>
          <p:nvPr/>
        </p:nvPicPr>
        <p:blipFill rotWithShape="1">
          <a:blip r:embed="rId3">
            <a:alphaModFix/>
          </a:blip>
          <a:srcRect l="634" r="52042"/>
          <a:stretch/>
        </p:blipFill>
        <p:spPr>
          <a:xfrm>
            <a:off x="4914400" y="270000"/>
            <a:ext cx="3872923" cy="46035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A1E73122-1806-6147-2793-42D85EA4F05B}"/>
            </a:ext>
          </a:extLst>
        </p:cNvPr>
        <p:cNvGrpSpPr/>
        <p:nvPr/>
      </p:nvGrpSpPr>
      <p:grpSpPr>
        <a:xfrm>
          <a:off x="0" y="0"/>
          <a:ext cx="0" cy="0"/>
          <a:chOff x="0" y="0"/>
          <a:chExt cx="0" cy="0"/>
        </a:xfrm>
      </p:grpSpPr>
      <p:pic>
        <p:nvPicPr>
          <p:cNvPr id="2" name="Picture 1" descr="A screenshot of a phone&#10;&#10;AI-generated content may be incorrect.">
            <a:extLst>
              <a:ext uri="{FF2B5EF4-FFF2-40B4-BE49-F238E27FC236}">
                <a16:creationId xmlns:a16="http://schemas.microsoft.com/office/drawing/2014/main" id="{BB621422-D795-6DF3-4EF3-378D27F2B13F}"/>
              </a:ext>
            </a:extLst>
          </p:cNvPr>
          <p:cNvPicPr>
            <a:picLocks noChangeAspect="1"/>
          </p:cNvPicPr>
          <p:nvPr/>
        </p:nvPicPr>
        <p:blipFill>
          <a:blip r:embed="rId3"/>
          <a:stretch>
            <a:fillRect/>
          </a:stretch>
        </p:blipFill>
        <p:spPr>
          <a:xfrm>
            <a:off x="594360" y="1175260"/>
            <a:ext cx="7955280" cy="2545689"/>
          </a:xfrm>
          <a:custGeom>
            <a:avLst/>
            <a:gdLst/>
            <a:ahLst/>
            <a:cxnLst/>
            <a:rect l="l" t="t" r="r" b="b"/>
            <a:pathLst>
              <a:path w="10607040" h="4956048">
                <a:moveTo>
                  <a:pt x="497480" y="0"/>
                </a:moveTo>
                <a:lnTo>
                  <a:pt x="10607040" y="0"/>
                </a:lnTo>
                <a:lnTo>
                  <a:pt x="10607040" y="4485407"/>
                </a:lnTo>
                <a:lnTo>
                  <a:pt x="10131692" y="4956048"/>
                </a:lnTo>
                <a:lnTo>
                  <a:pt x="0" y="4956048"/>
                </a:lnTo>
                <a:lnTo>
                  <a:pt x="0" y="492554"/>
                </a:lnTo>
                <a:close/>
              </a:path>
            </a:pathLst>
          </a:custGeom>
        </p:spPr>
      </p:pic>
    </p:spTree>
    <p:extLst>
      <p:ext uri="{BB962C8B-B14F-4D97-AF65-F5344CB8AC3E}">
        <p14:creationId xmlns:p14="http://schemas.microsoft.com/office/powerpoint/2010/main" val="70831854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FEA0EB7E-D42D-9FE3-3FB2-BDC1BBABD8C7}"/>
            </a:ext>
          </a:extLst>
        </p:cNvPr>
        <p:cNvGrpSpPr/>
        <p:nvPr/>
      </p:nvGrpSpPr>
      <p:grpSpPr>
        <a:xfrm>
          <a:off x="0" y="0"/>
          <a:ext cx="0" cy="0"/>
          <a:chOff x="0" y="0"/>
          <a:chExt cx="0" cy="0"/>
        </a:xfrm>
      </p:grpSpPr>
      <p:pic>
        <p:nvPicPr>
          <p:cNvPr id="3" name="Picture 2" descr="A screenshot of a cell phone&#10;&#10;AI-generated content may be incorrect.">
            <a:extLst>
              <a:ext uri="{FF2B5EF4-FFF2-40B4-BE49-F238E27FC236}">
                <a16:creationId xmlns:a16="http://schemas.microsoft.com/office/drawing/2014/main" id="{C5E70103-5AF1-2B3F-026F-A88AF41D0121}"/>
              </a:ext>
            </a:extLst>
          </p:cNvPr>
          <p:cNvPicPr>
            <a:picLocks noChangeAspect="1"/>
          </p:cNvPicPr>
          <p:nvPr/>
        </p:nvPicPr>
        <p:blipFill>
          <a:blip r:embed="rId3"/>
          <a:stretch>
            <a:fillRect/>
          </a:stretch>
        </p:blipFill>
        <p:spPr>
          <a:xfrm>
            <a:off x="1309049" y="731909"/>
            <a:ext cx="2996167" cy="3463778"/>
          </a:xfrm>
          <a:prstGeom prst="rect">
            <a:avLst/>
          </a:prstGeom>
        </p:spPr>
      </p:pic>
      <p:pic>
        <p:nvPicPr>
          <p:cNvPr id="4" name="Picture 3" descr="A screenshot of a computer&#10;&#10;AI-generated content may be incorrect.">
            <a:extLst>
              <a:ext uri="{FF2B5EF4-FFF2-40B4-BE49-F238E27FC236}">
                <a16:creationId xmlns:a16="http://schemas.microsoft.com/office/drawing/2014/main" id="{B6530061-C374-00AB-9C2C-B2E6824CA93B}"/>
              </a:ext>
            </a:extLst>
          </p:cNvPr>
          <p:cNvPicPr>
            <a:picLocks noChangeAspect="1"/>
          </p:cNvPicPr>
          <p:nvPr/>
        </p:nvPicPr>
        <p:blipFill>
          <a:blip r:embed="rId4"/>
          <a:stretch>
            <a:fillRect/>
          </a:stretch>
        </p:blipFill>
        <p:spPr>
          <a:xfrm>
            <a:off x="4606490" y="758974"/>
            <a:ext cx="3672126" cy="2809175"/>
          </a:xfrm>
          <a:prstGeom prst="rect">
            <a:avLst/>
          </a:prstGeom>
        </p:spPr>
      </p:pic>
    </p:spTree>
    <p:extLst>
      <p:ext uri="{BB962C8B-B14F-4D97-AF65-F5344CB8AC3E}">
        <p14:creationId xmlns:p14="http://schemas.microsoft.com/office/powerpoint/2010/main" val="23516666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B568C6E8-8DA4-36AC-ED29-404F7F2E98EF}"/>
            </a:ext>
          </a:extLst>
        </p:cNvPr>
        <p:cNvGrpSpPr/>
        <p:nvPr/>
      </p:nvGrpSpPr>
      <p:grpSpPr>
        <a:xfrm>
          <a:off x="0" y="0"/>
          <a:ext cx="0" cy="0"/>
          <a:chOff x="0" y="0"/>
          <a:chExt cx="0" cy="0"/>
        </a:xfrm>
      </p:grpSpPr>
      <p:pic>
        <p:nvPicPr>
          <p:cNvPr id="2" name="Picture 1" descr="A screenshot of a project&#10;&#10;AI-generated content may be incorrect.">
            <a:extLst>
              <a:ext uri="{FF2B5EF4-FFF2-40B4-BE49-F238E27FC236}">
                <a16:creationId xmlns:a16="http://schemas.microsoft.com/office/drawing/2014/main" id="{5B549317-86F9-9015-0C51-A8CB4C1D0FF9}"/>
              </a:ext>
            </a:extLst>
          </p:cNvPr>
          <p:cNvPicPr>
            <a:picLocks noChangeAspect="1"/>
          </p:cNvPicPr>
          <p:nvPr/>
        </p:nvPicPr>
        <p:blipFill>
          <a:blip r:embed="rId3"/>
          <a:stretch>
            <a:fillRect/>
          </a:stretch>
        </p:blipFill>
        <p:spPr>
          <a:xfrm>
            <a:off x="953772" y="1048061"/>
            <a:ext cx="3376928" cy="2802849"/>
          </a:xfrm>
          <a:prstGeom prst="rect">
            <a:avLst/>
          </a:prstGeom>
        </p:spPr>
      </p:pic>
      <p:pic>
        <p:nvPicPr>
          <p:cNvPr id="5" name="Picture 4" descr="A screenshot of a computer&#10;&#10;AI-generated content may be incorrect.">
            <a:extLst>
              <a:ext uri="{FF2B5EF4-FFF2-40B4-BE49-F238E27FC236}">
                <a16:creationId xmlns:a16="http://schemas.microsoft.com/office/drawing/2014/main" id="{28B06AD9-BE25-6691-9DF6-5B3C625E284B}"/>
              </a:ext>
            </a:extLst>
          </p:cNvPr>
          <p:cNvPicPr>
            <a:picLocks noChangeAspect="1"/>
          </p:cNvPicPr>
          <p:nvPr/>
        </p:nvPicPr>
        <p:blipFill>
          <a:blip r:embed="rId4"/>
          <a:stretch>
            <a:fillRect/>
          </a:stretch>
        </p:blipFill>
        <p:spPr>
          <a:xfrm>
            <a:off x="4813301" y="1128264"/>
            <a:ext cx="3376927" cy="2642444"/>
          </a:xfrm>
          <a:prstGeom prst="rect">
            <a:avLst/>
          </a:prstGeom>
        </p:spPr>
      </p:pic>
    </p:spTree>
    <p:extLst>
      <p:ext uri="{BB962C8B-B14F-4D97-AF65-F5344CB8AC3E}">
        <p14:creationId xmlns:p14="http://schemas.microsoft.com/office/powerpoint/2010/main" val="28439799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53F5440E-642C-B5D9-4EA6-E2A16F53999B}"/>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367EFF1C-DAB0-5159-A58A-3D2AD30E8F9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Project Phases</a:t>
            </a:r>
          </a:p>
        </p:txBody>
      </p:sp>
      <p:sp>
        <p:nvSpPr>
          <p:cNvPr id="142" name="Google Shape;142;p28">
            <a:extLst>
              <a:ext uri="{FF2B5EF4-FFF2-40B4-BE49-F238E27FC236}">
                <a16:creationId xmlns:a16="http://schemas.microsoft.com/office/drawing/2014/main" id="{DAFAA363-4971-EA07-E397-48FEDFE3E558}"/>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500" dirty="0">
                <a:solidFill>
                  <a:srgbClr val="FFFFFF"/>
                </a:solidFill>
              </a:rPr>
              <a:t>Phase 1: Initiation &amp; Planning</a:t>
            </a:r>
          </a:p>
          <a:p>
            <a:pPr marL="628650" lvl="1" indent="-171450">
              <a:lnSpc>
                <a:spcPct val="150000"/>
              </a:lnSpc>
              <a:buClr>
                <a:schemeClr val="tx1"/>
              </a:buClr>
            </a:pPr>
            <a:r>
              <a:rPr lang="en-US" sz="1500" dirty="0">
                <a:solidFill>
                  <a:srgbClr val="FFFFFF"/>
                </a:solidFill>
              </a:rPr>
              <a:t>Initiation</a:t>
            </a:r>
          </a:p>
          <a:p>
            <a:pPr marL="628650" lvl="1" indent="-171450">
              <a:lnSpc>
                <a:spcPct val="150000"/>
              </a:lnSpc>
              <a:buClr>
                <a:schemeClr val="tx1"/>
              </a:buClr>
            </a:pPr>
            <a:r>
              <a:rPr lang="en-US" sz="1500" dirty="0">
                <a:solidFill>
                  <a:srgbClr val="FFFFFF"/>
                </a:solidFill>
              </a:rPr>
              <a:t>Planning</a:t>
            </a:r>
          </a:p>
          <a:p>
            <a:pPr marL="171450" indent="-171450">
              <a:lnSpc>
                <a:spcPct val="150000"/>
              </a:lnSpc>
              <a:buClr>
                <a:schemeClr val="tx1"/>
              </a:buClr>
            </a:pPr>
            <a:r>
              <a:rPr lang="en-US" sz="1500" dirty="0">
                <a:solidFill>
                  <a:srgbClr val="FFFFFF"/>
                </a:solidFill>
              </a:rPr>
              <a:t>Phase 2: Design Execution + Milestones</a:t>
            </a:r>
          </a:p>
          <a:p>
            <a:pPr marL="171450" indent="-171450">
              <a:lnSpc>
                <a:spcPct val="150000"/>
              </a:lnSpc>
              <a:buClr>
                <a:schemeClr val="tx1"/>
              </a:buClr>
            </a:pPr>
            <a:r>
              <a:rPr lang="en-US" sz="1500" dirty="0">
                <a:solidFill>
                  <a:srgbClr val="FFFFFF"/>
                </a:solidFill>
              </a:rPr>
              <a:t>Phase 3: Construction</a:t>
            </a:r>
          </a:p>
          <a:p>
            <a:pPr marL="171450" indent="-171450">
              <a:lnSpc>
                <a:spcPct val="150000"/>
              </a:lnSpc>
              <a:buClr>
                <a:schemeClr val="tx1"/>
              </a:buClr>
            </a:pPr>
            <a:r>
              <a:rPr lang="en-US" sz="1500" dirty="0">
                <a:solidFill>
                  <a:srgbClr val="FFFFFF"/>
                </a:solidFill>
              </a:rPr>
              <a:t>Phase 4: Review and (MCM) Change Management Log</a:t>
            </a:r>
          </a:p>
          <a:p>
            <a:pPr marL="628650" lvl="1" indent="-171450">
              <a:lnSpc>
                <a:spcPct val="150000"/>
              </a:lnSpc>
              <a:buClr>
                <a:schemeClr val="tx1"/>
              </a:buClr>
            </a:pPr>
            <a:r>
              <a:rPr lang="en-US" sz="1500" dirty="0">
                <a:solidFill>
                  <a:srgbClr val="FFFFFF"/>
                </a:solidFill>
              </a:rPr>
              <a:t>Review + Changes</a:t>
            </a:r>
          </a:p>
          <a:p>
            <a:pPr marL="171450" indent="-171450">
              <a:lnSpc>
                <a:spcPct val="150000"/>
              </a:lnSpc>
              <a:buClr>
                <a:schemeClr val="tx1"/>
              </a:buClr>
            </a:pPr>
            <a:r>
              <a:rPr lang="en-US" sz="1500" dirty="0">
                <a:solidFill>
                  <a:srgbClr val="FFFFFF"/>
                </a:solidFill>
              </a:rPr>
              <a:t>Phase 5: Testing &amp; Closing</a:t>
            </a:r>
          </a:p>
          <a:p>
            <a:pPr marL="628650" lvl="1" indent="-171450">
              <a:lnSpc>
                <a:spcPct val="150000"/>
              </a:lnSpc>
              <a:buClr>
                <a:schemeClr val="tx1"/>
              </a:buClr>
            </a:pPr>
            <a:r>
              <a:rPr lang="en-US" sz="1500" dirty="0">
                <a:solidFill>
                  <a:srgbClr val="FFFFFF"/>
                </a:solidFill>
              </a:rPr>
              <a:t>Stability Test</a:t>
            </a:r>
            <a:endParaRPr lang="en-US" dirty="0">
              <a:solidFill>
                <a:srgbClr val="FFFFFF"/>
              </a:solidFill>
            </a:endParaRPr>
          </a:p>
          <a:p>
            <a:pPr marL="628650" lvl="1" indent="-171450">
              <a:lnSpc>
                <a:spcPct val="150000"/>
              </a:lnSpc>
              <a:buClr>
                <a:schemeClr val="tx1"/>
              </a:buClr>
            </a:pPr>
            <a:r>
              <a:rPr lang="en-US" sz="1500" dirty="0">
                <a:solidFill>
                  <a:srgbClr val="FFFFFF"/>
                </a:solidFill>
              </a:rPr>
              <a:t>Project review</a:t>
            </a:r>
          </a:p>
          <a:p>
            <a:pPr marL="628650" lvl="1" indent="-171450">
              <a:lnSpc>
                <a:spcPct val="150000"/>
              </a:lnSpc>
            </a:pPr>
            <a:endParaRPr lang="en-US" dirty="0">
              <a:solidFill>
                <a:srgbClr val="FFFFFF"/>
              </a:solidFill>
            </a:endParaRPr>
          </a:p>
        </p:txBody>
      </p:sp>
    </p:spTree>
    <p:extLst>
      <p:ext uri="{BB962C8B-B14F-4D97-AF65-F5344CB8AC3E}">
        <p14:creationId xmlns:p14="http://schemas.microsoft.com/office/powerpoint/2010/main" val="629953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DB13D19D-F739-2DD2-C163-FE60F1B14EC0}"/>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40239C80-D094-64E5-59A6-1E2D6C0B7032}"/>
              </a:ext>
            </a:extLst>
          </p:cNvPr>
          <p:cNvSpPr txBox="1">
            <a:spLocks noGrp="1"/>
          </p:cNvSpPr>
          <p:nvPr>
            <p:ph type="title"/>
          </p:nvPr>
        </p:nvSpPr>
        <p:spPr>
          <a:xfrm>
            <a:off x="713225" y="2577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FFFF"/>
                </a:solidFill>
              </a:rPr>
              <a:t>Opportunities and challenges Learned from each phase</a:t>
            </a:r>
          </a:p>
        </p:txBody>
      </p:sp>
      <p:sp>
        <p:nvSpPr>
          <p:cNvPr id="142" name="Google Shape;142;p28">
            <a:extLst>
              <a:ext uri="{FF2B5EF4-FFF2-40B4-BE49-F238E27FC236}">
                <a16:creationId xmlns:a16="http://schemas.microsoft.com/office/drawing/2014/main" id="{8FB89553-8BEB-D097-9EB0-BE4AB638B49C}"/>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600" b="1" dirty="0">
                <a:solidFill>
                  <a:srgbClr val="FFFFFF"/>
                </a:solidFill>
              </a:rPr>
              <a:t>Phase 1: Initiation &amp; Planning</a:t>
            </a:r>
          </a:p>
          <a:p>
            <a:pPr marL="628650" lvl="1" indent="-171450">
              <a:lnSpc>
                <a:spcPct val="150000"/>
              </a:lnSpc>
              <a:buClr>
                <a:schemeClr val="tx1"/>
              </a:buClr>
            </a:pPr>
            <a:r>
              <a:rPr lang="en-US" sz="1600" dirty="0">
                <a:solidFill>
                  <a:srgbClr val="FFFFFF"/>
                </a:solidFill>
              </a:rPr>
              <a:t>Opportunities:</a:t>
            </a:r>
          </a:p>
          <a:p>
            <a:pPr marL="1085850" lvl="2" indent="-171450">
              <a:lnSpc>
                <a:spcPct val="150000"/>
              </a:lnSpc>
              <a:buClr>
                <a:schemeClr val="tx1"/>
              </a:buClr>
            </a:pPr>
            <a:r>
              <a:rPr lang="en-US" dirty="0">
                <a:solidFill>
                  <a:srgbClr val="FFFFFF"/>
                </a:solidFill>
              </a:rPr>
              <a:t>Leveraged a real-world architectural vision (Gensler skyscraper)</a:t>
            </a:r>
          </a:p>
          <a:p>
            <a:pPr marL="1085850" lvl="2" indent="-171450">
              <a:lnSpc>
                <a:spcPct val="150000"/>
              </a:lnSpc>
              <a:buClr>
                <a:schemeClr val="tx1"/>
              </a:buClr>
            </a:pPr>
            <a:r>
              <a:rPr lang="en-US" dirty="0">
                <a:solidFill>
                  <a:srgbClr val="FFFFFF"/>
                </a:solidFill>
              </a:rPr>
              <a:t>Incorporated environmental and weight considerations early</a:t>
            </a:r>
          </a:p>
          <a:p>
            <a:pPr marL="1085850" lvl="2" indent="-171450">
              <a:lnSpc>
                <a:spcPct val="150000"/>
              </a:lnSpc>
              <a:buClr>
                <a:schemeClr val="tx1"/>
              </a:buClr>
            </a:pPr>
            <a:r>
              <a:rPr lang="en-US" dirty="0">
                <a:solidFill>
                  <a:srgbClr val="FFFFFF"/>
                </a:solidFill>
              </a:rPr>
              <a:t>Developed clear role assignments and scope alignment</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600" b="0" i="0" u="none" strike="noStrike" kern="1200" cap="none" spc="0" normalizeH="0" baseline="0" noProof="0" dirty="0">
                <a:ln>
                  <a:noFill/>
                </a:ln>
                <a:solidFill>
                  <a:srgbClr val="FFFFFF"/>
                </a:solidFill>
                <a:effectLst/>
                <a:uLnTx/>
                <a:uFillTx/>
                <a:latin typeface="Century Gothic" panose="020B0502020202020204"/>
                <a:ea typeface="+mn-ea"/>
                <a:cs typeface="+mn-cs"/>
              </a:rPr>
              <a:t>Challenges: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rPr>
              <a:t>Limited time to refine the blueprint before execution</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rPr>
              <a:t>Balancing innovation with practicality under tight material constraints</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endParaRPr kumimoji="0" lang="en-US" sz="15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914400" lvl="2" indent="0">
              <a:lnSpc>
                <a:spcPct val="150000"/>
              </a:lnSpc>
              <a:buClr>
                <a:schemeClr val="tx1"/>
              </a:buClr>
              <a:buNone/>
            </a:pPr>
            <a:endParaRPr lang="en-US" sz="1500" dirty="0">
              <a:solidFill>
                <a:srgbClr val="FFFFFF"/>
              </a:solidFill>
            </a:endParaRPr>
          </a:p>
          <a:p>
            <a:pPr marL="1085850" lvl="2" indent="-171450">
              <a:lnSpc>
                <a:spcPct val="150000"/>
              </a:lnSpc>
              <a:buClr>
                <a:schemeClr val="tx1"/>
              </a:buClr>
            </a:pPr>
            <a:endParaRPr lang="en-US" sz="1900" dirty="0">
              <a:solidFill>
                <a:srgbClr val="FFFFFF"/>
              </a:solidFill>
            </a:endParaRPr>
          </a:p>
          <a:p>
            <a:pPr marL="628650" lvl="1" indent="-171450">
              <a:lnSpc>
                <a:spcPct val="150000"/>
              </a:lnSpc>
            </a:pPr>
            <a:endParaRPr lang="en-US" dirty="0">
              <a:solidFill>
                <a:srgbClr val="FFFFFF"/>
              </a:solidFill>
            </a:endParaRPr>
          </a:p>
        </p:txBody>
      </p:sp>
    </p:spTree>
    <p:extLst>
      <p:ext uri="{BB962C8B-B14F-4D97-AF65-F5344CB8AC3E}">
        <p14:creationId xmlns:p14="http://schemas.microsoft.com/office/powerpoint/2010/main" val="22690923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B4FDD2C4-CDD3-CDB7-FF2B-68FA95C12DCB}"/>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07E4D5EA-1B4D-866B-7156-5F68C0C492DE}"/>
              </a:ext>
            </a:extLst>
          </p:cNvPr>
          <p:cNvSpPr txBox="1">
            <a:spLocks noGrp="1"/>
          </p:cNvSpPr>
          <p:nvPr>
            <p:ph type="title"/>
          </p:nvPr>
        </p:nvSpPr>
        <p:spPr>
          <a:xfrm>
            <a:off x="713225" y="2577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FFFF"/>
                </a:solidFill>
              </a:rPr>
              <a:t>Opportunities and challenges Learned from each phase</a:t>
            </a:r>
          </a:p>
        </p:txBody>
      </p:sp>
      <p:sp>
        <p:nvSpPr>
          <p:cNvPr id="142" name="Google Shape;142;p28">
            <a:extLst>
              <a:ext uri="{FF2B5EF4-FFF2-40B4-BE49-F238E27FC236}">
                <a16:creationId xmlns:a16="http://schemas.microsoft.com/office/drawing/2014/main" id="{9F3F587E-92C7-0014-66CE-B7F2316DE3C2}"/>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600" b="1" dirty="0">
                <a:solidFill>
                  <a:srgbClr val="FFFFFF"/>
                </a:solidFill>
              </a:rPr>
              <a:t>Phase 2: Design – Design Execution</a:t>
            </a:r>
          </a:p>
          <a:p>
            <a:pPr marL="628650" lvl="1" indent="-171450">
              <a:lnSpc>
                <a:spcPct val="150000"/>
              </a:lnSpc>
              <a:buClr>
                <a:schemeClr val="tx1"/>
              </a:buClr>
            </a:pPr>
            <a:r>
              <a:rPr lang="en-US" sz="1600" dirty="0">
                <a:solidFill>
                  <a:srgbClr val="FFFFFF"/>
                </a:solidFill>
              </a:rPr>
              <a:t>Opportunities:</a:t>
            </a:r>
          </a:p>
          <a:p>
            <a:pPr marL="1085850" lvl="2" indent="-171450">
              <a:lnSpc>
                <a:spcPct val="150000"/>
              </a:lnSpc>
              <a:buClr>
                <a:schemeClr val="tx1"/>
              </a:buClr>
            </a:pPr>
            <a:r>
              <a:rPr lang="en-US" dirty="0">
                <a:solidFill>
                  <a:srgbClr val="FFFFFF"/>
                </a:solidFill>
              </a:rPr>
              <a:t>Creativity flourished with the staircase-style concept</a:t>
            </a:r>
          </a:p>
          <a:p>
            <a:pPr marL="1085850" lvl="2" indent="-171450">
              <a:lnSpc>
                <a:spcPct val="150000"/>
              </a:lnSpc>
              <a:buClr>
                <a:schemeClr val="tx1"/>
              </a:buClr>
            </a:pPr>
            <a:r>
              <a:rPr lang="en-US" dirty="0">
                <a:solidFill>
                  <a:srgbClr val="FFFFFF"/>
                </a:solidFill>
              </a:rPr>
              <a:t>Efficient use of different materials allowed for load-bearing innovation</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600" b="0" i="0" u="none" strike="noStrike" kern="1200" cap="none" spc="0" normalizeH="0" baseline="0" noProof="0" dirty="0">
                <a:ln>
                  <a:noFill/>
                </a:ln>
                <a:solidFill>
                  <a:srgbClr val="FFFFFF"/>
                </a:solidFill>
                <a:effectLst/>
                <a:uLnTx/>
                <a:uFillTx/>
                <a:latin typeface="Century Gothic" panose="020B0502020202020204"/>
                <a:ea typeface="+mn-ea"/>
                <a:cs typeface="+mn-cs"/>
              </a:rPr>
              <a:t>Challenges: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rPr>
              <a:t>Balancing height and stability was harder than expected</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lang="en-US" dirty="0">
                <a:solidFill>
                  <a:srgbClr val="FFFFFF"/>
                </a:solidFill>
                <a:latin typeface="Century Gothic" panose="020B0502020202020204"/>
              </a:rPr>
              <a:t>Adjusting the design without clear early modeling created alignment issues</a:t>
            </a:r>
            <a:endPar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endParaRPr kumimoji="0" lang="en-US" sz="15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914400" lvl="2" indent="0">
              <a:lnSpc>
                <a:spcPct val="150000"/>
              </a:lnSpc>
              <a:buClr>
                <a:schemeClr val="tx1"/>
              </a:buClr>
              <a:buNone/>
            </a:pPr>
            <a:endParaRPr lang="en-US" sz="1500" dirty="0">
              <a:solidFill>
                <a:srgbClr val="FFFFFF"/>
              </a:solidFill>
            </a:endParaRPr>
          </a:p>
          <a:p>
            <a:pPr marL="1085850" lvl="2" indent="-171450">
              <a:lnSpc>
                <a:spcPct val="150000"/>
              </a:lnSpc>
              <a:buClr>
                <a:schemeClr val="tx1"/>
              </a:buClr>
            </a:pPr>
            <a:endParaRPr lang="en-US" sz="1900" dirty="0">
              <a:solidFill>
                <a:srgbClr val="FFFFFF"/>
              </a:solidFill>
            </a:endParaRPr>
          </a:p>
          <a:p>
            <a:pPr marL="628650" lvl="1" indent="-171450">
              <a:lnSpc>
                <a:spcPct val="150000"/>
              </a:lnSpc>
            </a:pPr>
            <a:endParaRPr lang="en-US" dirty="0">
              <a:solidFill>
                <a:srgbClr val="FFFFFF"/>
              </a:solidFill>
            </a:endParaRPr>
          </a:p>
        </p:txBody>
      </p:sp>
    </p:spTree>
    <p:extLst>
      <p:ext uri="{BB962C8B-B14F-4D97-AF65-F5344CB8AC3E}">
        <p14:creationId xmlns:p14="http://schemas.microsoft.com/office/powerpoint/2010/main" val="28619990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A78D512D-F0D7-17FD-F9BA-CEFE4F74321C}"/>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F5E1F577-3D63-07D6-B40B-2C9E571114A9}"/>
              </a:ext>
            </a:extLst>
          </p:cNvPr>
          <p:cNvSpPr txBox="1">
            <a:spLocks noGrp="1"/>
          </p:cNvSpPr>
          <p:nvPr>
            <p:ph type="title"/>
          </p:nvPr>
        </p:nvSpPr>
        <p:spPr>
          <a:xfrm>
            <a:off x="713225" y="2577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FFFF"/>
                </a:solidFill>
              </a:rPr>
              <a:t>Opportunities and challenges Learned from each phase</a:t>
            </a:r>
          </a:p>
        </p:txBody>
      </p:sp>
      <p:sp>
        <p:nvSpPr>
          <p:cNvPr id="142" name="Google Shape;142;p28">
            <a:extLst>
              <a:ext uri="{FF2B5EF4-FFF2-40B4-BE49-F238E27FC236}">
                <a16:creationId xmlns:a16="http://schemas.microsoft.com/office/drawing/2014/main" id="{697B8FBA-9803-AEAE-B088-B855A765FAF2}"/>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600" b="1" dirty="0">
                <a:solidFill>
                  <a:srgbClr val="FFFFFF"/>
                </a:solidFill>
              </a:rPr>
              <a:t>Phase 3: Build Floor 1</a:t>
            </a:r>
          </a:p>
          <a:p>
            <a:pPr marL="628650" lvl="1" indent="-171450">
              <a:lnSpc>
                <a:spcPct val="150000"/>
              </a:lnSpc>
              <a:buClr>
                <a:schemeClr val="tx1"/>
              </a:buClr>
            </a:pPr>
            <a:r>
              <a:rPr lang="en-US" sz="1600" dirty="0">
                <a:solidFill>
                  <a:srgbClr val="FFFFFF"/>
                </a:solidFill>
              </a:rPr>
              <a:t>Opportunities:</a:t>
            </a:r>
          </a:p>
          <a:p>
            <a:pPr marL="1085850" lvl="2" indent="-171450">
              <a:lnSpc>
                <a:spcPct val="150000"/>
              </a:lnSpc>
              <a:buClr>
                <a:schemeClr val="tx1"/>
              </a:buClr>
            </a:pPr>
            <a:r>
              <a:rPr lang="en-US" dirty="0">
                <a:solidFill>
                  <a:srgbClr val="FFFFFF"/>
                </a:solidFill>
              </a:rPr>
              <a:t>First successful application of load distribution using Legos and straws</a:t>
            </a:r>
          </a:p>
          <a:p>
            <a:pPr marL="1085850" lvl="2" indent="-171450">
              <a:lnSpc>
                <a:spcPct val="150000"/>
              </a:lnSpc>
              <a:buClr>
                <a:schemeClr val="tx1"/>
              </a:buClr>
            </a:pPr>
            <a:r>
              <a:rPr lang="en-US" dirty="0">
                <a:solidFill>
                  <a:srgbClr val="FFFFFF"/>
                </a:solidFill>
              </a:rPr>
              <a:t>Rapid iteration and lessons on gravity/weight in model structures</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600" b="0" i="0" u="none" strike="noStrike" kern="1200" cap="none" spc="0" normalizeH="0" baseline="0" noProof="0" dirty="0">
                <a:ln>
                  <a:noFill/>
                </a:ln>
                <a:solidFill>
                  <a:srgbClr val="FFFFFF"/>
                </a:solidFill>
                <a:effectLst/>
                <a:uLnTx/>
                <a:uFillTx/>
                <a:latin typeface="Century Gothic" panose="020B0502020202020204"/>
                <a:ea typeface="+mn-ea"/>
                <a:cs typeface="+mn-cs"/>
              </a:rPr>
              <a:t>Challenges: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rPr>
              <a:t>Initial instability required redesign on the fly</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lang="en-US" dirty="0">
                <a:solidFill>
                  <a:srgbClr val="FFFFFF"/>
                </a:solidFill>
                <a:latin typeface="Century Gothic" panose="020B0502020202020204"/>
              </a:rPr>
              <a:t>Avoiding wood meant finding alternative reinforcements quickly</a:t>
            </a:r>
            <a:endParaRPr kumimoji="0" lang="en-US"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endParaRPr kumimoji="0" lang="en-US" sz="15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914400" lvl="2" indent="0">
              <a:lnSpc>
                <a:spcPct val="150000"/>
              </a:lnSpc>
              <a:buClr>
                <a:schemeClr val="tx1"/>
              </a:buClr>
              <a:buNone/>
            </a:pPr>
            <a:endParaRPr lang="en-US" sz="1500" dirty="0">
              <a:solidFill>
                <a:srgbClr val="FFFFFF"/>
              </a:solidFill>
            </a:endParaRPr>
          </a:p>
          <a:p>
            <a:pPr marL="1085850" lvl="2" indent="-171450">
              <a:lnSpc>
                <a:spcPct val="150000"/>
              </a:lnSpc>
              <a:buClr>
                <a:schemeClr val="tx1"/>
              </a:buClr>
            </a:pPr>
            <a:endParaRPr lang="en-US" sz="1900" dirty="0">
              <a:solidFill>
                <a:srgbClr val="FFFFFF"/>
              </a:solidFill>
            </a:endParaRPr>
          </a:p>
          <a:p>
            <a:pPr marL="628650" lvl="1" indent="-171450">
              <a:lnSpc>
                <a:spcPct val="150000"/>
              </a:lnSpc>
            </a:pPr>
            <a:endParaRPr lang="en-US" dirty="0">
              <a:solidFill>
                <a:srgbClr val="FFFFFF"/>
              </a:solidFill>
            </a:endParaRPr>
          </a:p>
        </p:txBody>
      </p:sp>
    </p:spTree>
    <p:extLst>
      <p:ext uri="{BB962C8B-B14F-4D97-AF65-F5344CB8AC3E}">
        <p14:creationId xmlns:p14="http://schemas.microsoft.com/office/powerpoint/2010/main" val="16158160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0DC8CA89-2009-1750-9F21-F95A15E9187D}"/>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FD366564-0509-855F-C6E1-1499296F4091}"/>
              </a:ext>
            </a:extLst>
          </p:cNvPr>
          <p:cNvSpPr txBox="1">
            <a:spLocks noGrp="1"/>
          </p:cNvSpPr>
          <p:nvPr>
            <p:ph type="title"/>
          </p:nvPr>
        </p:nvSpPr>
        <p:spPr>
          <a:xfrm>
            <a:off x="713225" y="2577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rgbClr val="FFFFFF"/>
                </a:solidFill>
              </a:rPr>
              <a:t>Opportunities and challenges Learned from each phase</a:t>
            </a:r>
          </a:p>
        </p:txBody>
      </p:sp>
      <p:sp>
        <p:nvSpPr>
          <p:cNvPr id="142" name="Google Shape;142;p28">
            <a:extLst>
              <a:ext uri="{FF2B5EF4-FFF2-40B4-BE49-F238E27FC236}">
                <a16:creationId xmlns:a16="http://schemas.microsoft.com/office/drawing/2014/main" id="{032C9C3F-F67F-2609-9964-E499F2D095EE}"/>
              </a:ext>
            </a:extLst>
          </p:cNvPr>
          <p:cNvSpPr txBox="1">
            <a:spLocks noGrp="1"/>
          </p:cNvSpPr>
          <p:nvPr>
            <p:ph type="body" idx="1"/>
          </p:nvPr>
        </p:nvSpPr>
        <p:spPr>
          <a:xfrm>
            <a:off x="713225" y="1183025"/>
            <a:ext cx="4124994" cy="3416400"/>
          </a:xfrm>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100" b="1" dirty="0">
                <a:solidFill>
                  <a:srgbClr val="FFFFFF"/>
                </a:solidFill>
              </a:rPr>
              <a:t>Phase 4: Agile Sprint – Change Management Log Sprint Review + Change Management</a:t>
            </a:r>
          </a:p>
          <a:p>
            <a:pPr marL="628650" lvl="1" indent="-171450">
              <a:lnSpc>
                <a:spcPct val="150000"/>
              </a:lnSpc>
              <a:buClr>
                <a:schemeClr val="tx1"/>
              </a:buClr>
            </a:pPr>
            <a:r>
              <a:rPr lang="en-US" sz="1100" dirty="0">
                <a:solidFill>
                  <a:srgbClr val="FFFFFF"/>
                </a:solidFill>
              </a:rPr>
              <a:t>Opportunities:</a:t>
            </a:r>
          </a:p>
          <a:p>
            <a:pPr marL="1085850" lvl="2" indent="-171450">
              <a:lnSpc>
                <a:spcPct val="150000"/>
              </a:lnSpc>
              <a:buClr>
                <a:schemeClr val="tx1"/>
              </a:buClr>
            </a:pPr>
            <a:r>
              <a:rPr lang="en-US" sz="1100" dirty="0">
                <a:solidFill>
                  <a:srgbClr val="FFFFFF"/>
                </a:solidFill>
              </a:rPr>
              <a:t>Real-time adaptability—proved that even in Waterfall, Agile thinking helped</a:t>
            </a:r>
          </a:p>
          <a:p>
            <a:pPr marL="1085850" lvl="2" indent="-171450">
              <a:lnSpc>
                <a:spcPct val="150000"/>
              </a:lnSpc>
              <a:buClr>
                <a:schemeClr val="tx1"/>
              </a:buClr>
            </a:pPr>
            <a:r>
              <a:rPr lang="en-US" sz="1100" dirty="0">
                <a:solidFill>
                  <a:srgbClr val="FFFFFF"/>
                </a:solidFill>
              </a:rPr>
              <a:t>Improved cost-effectiveness with design changes</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rPr>
              <a:t>Challenges: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rPr>
              <a:t>Frequent adjustments risked slowing progress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lang="en-US" sz="1100" dirty="0">
                <a:solidFill>
                  <a:srgbClr val="FFFFFF"/>
                </a:solidFill>
                <a:latin typeface="Century Gothic" panose="020B0502020202020204"/>
              </a:rPr>
              <a:t>Risk of deviating from the original structure or overcomplicating the model</a:t>
            </a:r>
            <a:endPar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a:p>
            <a:pPr marL="914400" lvl="2" indent="0">
              <a:lnSpc>
                <a:spcPct val="150000"/>
              </a:lnSpc>
              <a:buClr>
                <a:schemeClr val="tx1"/>
              </a:buClr>
              <a:buNone/>
            </a:pPr>
            <a:endParaRPr lang="en-US" sz="1100" dirty="0">
              <a:solidFill>
                <a:srgbClr val="FFFFFF"/>
              </a:solidFill>
            </a:endParaRPr>
          </a:p>
          <a:p>
            <a:pPr marL="1085850" lvl="2" indent="-171450">
              <a:lnSpc>
                <a:spcPct val="150000"/>
              </a:lnSpc>
              <a:buClr>
                <a:schemeClr val="tx1"/>
              </a:buClr>
            </a:pPr>
            <a:endParaRPr lang="en-US" sz="1400" dirty="0">
              <a:solidFill>
                <a:srgbClr val="FFFFFF"/>
              </a:solidFill>
            </a:endParaRPr>
          </a:p>
          <a:p>
            <a:pPr marL="628650" lvl="1" indent="-171450">
              <a:lnSpc>
                <a:spcPct val="150000"/>
              </a:lnSpc>
            </a:pPr>
            <a:endParaRPr lang="en-US" dirty="0">
              <a:solidFill>
                <a:srgbClr val="FFFFFF"/>
              </a:solidFill>
            </a:endParaRPr>
          </a:p>
        </p:txBody>
      </p:sp>
      <p:sp>
        <p:nvSpPr>
          <p:cNvPr id="3" name="TextBox 2">
            <a:extLst>
              <a:ext uri="{FF2B5EF4-FFF2-40B4-BE49-F238E27FC236}">
                <a16:creationId xmlns:a16="http://schemas.microsoft.com/office/drawing/2014/main" id="{6C272EE2-6D69-4959-4227-83B5F2065070}"/>
              </a:ext>
            </a:extLst>
          </p:cNvPr>
          <p:cNvSpPr txBox="1"/>
          <p:nvPr/>
        </p:nvSpPr>
        <p:spPr>
          <a:xfrm>
            <a:off x="5046563" y="1242027"/>
            <a:ext cx="3842794" cy="1329723"/>
          </a:xfrm>
          <a:prstGeom prst="rect">
            <a:avLst/>
          </a:prstGeom>
          <a:noFill/>
        </p:spPr>
        <p:txBody>
          <a:bodyPr wrap="square">
            <a:spAutoFit/>
          </a:bodyPr>
          <a:lstStyle/>
          <a:p>
            <a:pPr marL="171450" marR="0" lvl="0" indent="-171450" algn="l" defTabSz="457200" rtl="0" eaLnBrk="1" fontAlgn="auto" latinLnBrk="0" hangingPunct="1">
              <a:lnSpc>
                <a:spcPct val="150000"/>
              </a:lnSpc>
              <a:spcBef>
                <a:spcPts val="0"/>
              </a:spcBef>
              <a:spcAft>
                <a:spcPts val="0"/>
              </a:spcAft>
              <a:buClr>
                <a:prstClr val="white"/>
              </a:buClr>
              <a:buSzPts val="1000"/>
              <a:buFont typeface="Lato"/>
              <a:buChar char="●"/>
              <a:tabLst/>
              <a:defRPr/>
            </a:pPr>
            <a:r>
              <a:rPr lang="en-US" sz="1100" b="1" dirty="0">
                <a:solidFill>
                  <a:srgbClr val="FFFFFF"/>
                </a:solidFill>
              </a:rPr>
              <a:t>Phase 5: Testing &amp; Presentation</a:t>
            </a:r>
          </a:p>
          <a:p>
            <a:pPr marL="628650" marR="0" lvl="1"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rPr>
              <a:t>Opportunities:</a:t>
            </a:r>
          </a:p>
          <a:p>
            <a:pPr marL="1085850" marR="0" lvl="2" indent="-171450" algn="l" defTabSz="457200" rtl="0" eaLnBrk="1" fontAlgn="auto" latinLnBrk="0" hangingPunct="1">
              <a:lnSpc>
                <a:spcPct val="150000"/>
              </a:lnSpc>
              <a:spcBef>
                <a:spcPts val="0"/>
              </a:spcBef>
              <a:spcAft>
                <a:spcPts val="0"/>
              </a:spcAft>
              <a:buClr>
                <a:prstClr val="white"/>
              </a:buClr>
              <a:buSzPts val="1400"/>
              <a:buFont typeface="Josefin Slab SemiBold"/>
              <a:buChar char="■"/>
              <a:tabLst/>
              <a:defRPr/>
            </a:pPr>
            <a:r>
              <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rPr>
              <a:t>Stability </a:t>
            </a:r>
            <a:r>
              <a:rPr lang="en-US" sz="1100" dirty="0">
                <a:solidFill>
                  <a:srgbClr val="FFFFFF"/>
                </a:solidFill>
                <a:latin typeface="Century Gothic" panose="020B0502020202020204"/>
              </a:rPr>
              <a:t>Test – The model remained freestanding throughout design and construction phases</a:t>
            </a:r>
            <a:endParaRPr kumimoji="0" lang="en-US" sz="1100" b="0" i="0" u="none" strike="noStrike" kern="1200" cap="none" spc="0" normalizeH="0" baseline="0" noProof="0" dirty="0">
              <a:ln>
                <a:noFill/>
              </a:ln>
              <a:solidFill>
                <a:srgbClr val="FFFFFF"/>
              </a:solidFill>
              <a:effectLst/>
              <a:uLnTx/>
              <a:uFillTx/>
              <a:latin typeface="Century Gothic" panose="020B0502020202020204"/>
              <a:ea typeface="+mn-ea"/>
              <a:cs typeface="+mn-cs"/>
            </a:endParaRPr>
          </a:p>
        </p:txBody>
      </p:sp>
    </p:spTree>
    <p:extLst>
      <p:ext uri="{BB962C8B-B14F-4D97-AF65-F5344CB8AC3E}">
        <p14:creationId xmlns:p14="http://schemas.microsoft.com/office/powerpoint/2010/main" val="10750700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2">
          <a:extLst>
            <a:ext uri="{FF2B5EF4-FFF2-40B4-BE49-F238E27FC236}">
              <a16:creationId xmlns:a16="http://schemas.microsoft.com/office/drawing/2014/main" id="{A6FE545C-B9BC-24F5-CEB8-004845AD1859}"/>
            </a:ext>
          </a:extLst>
        </p:cNvPr>
        <p:cNvGrpSpPr/>
        <p:nvPr/>
      </p:nvGrpSpPr>
      <p:grpSpPr>
        <a:xfrm>
          <a:off x="0" y="0"/>
          <a:ext cx="0" cy="0"/>
          <a:chOff x="0" y="0"/>
          <a:chExt cx="0" cy="0"/>
        </a:xfrm>
      </p:grpSpPr>
      <p:sp>
        <p:nvSpPr>
          <p:cNvPr id="214" name="Google Shape;214;p33">
            <a:extLst>
              <a:ext uri="{FF2B5EF4-FFF2-40B4-BE49-F238E27FC236}">
                <a16:creationId xmlns:a16="http://schemas.microsoft.com/office/drawing/2014/main" id="{3C60FD72-1BF5-59D8-A4BE-412D7FEE3004}"/>
              </a:ext>
            </a:extLst>
          </p:cNvPr>
          <p:cNvSpPr txBox="1">
            <a:spLocks noGrp="1"/>
          </p:cNvSpPr>
          <p:nvPr>
            <p:ph type="title"/>
          </p:nvPr>
        </p:nvSpPr>
        <p:spPr>
          <a:xfrm>
            <a:off x="1371600" y="518083"/>
            <a:ext cx="6400800" cy="70224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Project Budget</a:t>
            </a:r>
          </a:p>
        </p:txBody>
      </p:sp>
      <p:graphicFrame>
        <p:nvGraphicFramePr>
          <p:cNvPr id="215" name="Google Shape;215;p33">
            <a:extLst>
              <a:ext uri="{FF2B5EF4-FFF2-40B4-BE49-F238E27FC236}">
                <a16:creationId xmlns:a16="http://schemas.microsoft.com/office/drawing/2014/main" id="{501A7015-25C9-07ED-51E3-483D7522F4F0}"/>
              </a:ext>
            </a:extLst>
          </p:cNvPr>
          <p:cNvGraphicFramePr/>
          <p:nvPr>
            <p:extLst>
              <p:ext uri="{D42A27DB-BD31-4B8C-83A1-F6EECF244321}">
                <p14:modId xmlns:p14="http://schemas.microsoft.com/office/powerpoint/2010/main" val="3316133658"/>
              </p:ext>
            </p:extLst>
          </p:nvPr>
        </p:nvGraphicFramePr>
        <p:xfrm>
          <a:off x="1199967" y="1928796"/>
          <a:ext cx="6264288" cy="2830920"/>
        </p:xfrm>
        <a:graphic>
          <a:graphicData uri="http://schemas.openxmlformats.org/drawingml/2006/table">
            <a:tbl>
              <a:tblPr bandCol="1">
                <a:tableStyleId>{3B4B98B0-60AC-42C2-AFA5-B58CD77FA1E5}</a:tableStyleId>
              </a:tblPr>
              <a:tblGrid>
                <a:gridCol w="1566072">
                  <a:extLst>
                    <a:ext uri="{9D8B030D-6E8A-4147-A177-3AD203B41FA5}">
                      <a16:colId xmlns:a16="http://schemas.microsoft.com/office/drawing/2014/main" val="20000"/>
                    </a:ext>
                  </a:extLst>
                </a:gridCol>
                <a:gridCol w="1566072">
                  <a:extLst>
                    <a:ext uri="{9D8B030D-6E8A-4147-A177-3AD203B41FA5}">
                      <a16:colId xmlns:a16="http://schemas.microsoft.com/office/drawing/2014/main" val="20001"/>
                    </a:ext>
                  </a:extLst>
                </a:gridCol>
                <a:gridCol w="1566072">
                  <a:extLst>
                    <a:ext uri="{9D8B030D-6E8A-4147-A177-3AD203B41FA5}">
                      <a16:colId xmlns:a16="http://schemas.microsoft.com/office/drawing/2014/main" val="20002"/>
                    </a:ext>
                  </a:extLst>
                </a:gridCol>
                <a:gridCol w="1566072">
                  <a:extLst>
                    <a:ext uri="{9D8B030D-6E8A-4147-A177-3AD203B41FA5}">
                      <a16:colId xmlns:a16="http://schemas.microsoft.com/office/drawing/2014/main" val="20003"/>
                    </a:ext>
                  </a:extLst>
                </a:gridCol>
              </a:tblGrid>
              <a:tr h="453660">
                <a:tc>
                  <a:txBody>
                    <a:bodyPr/>
                    <a:lstStyle/>
                    <a:p>
                      <a:pPr marL="0" lvl="0" indent="0" algn="ctr" rtl="0">
                        <a:spcBef>
                          <a:spcPts val="0"/>
                        </a:spcBef>
                        <a:spcAft>
                          <a:spcPts val="0"/>
                        </a:spcAft>
                        <a:buNone/>
                      </a:pPr>
                      <a:r>
                        <a:rPr lang="en-US" sz="1200" b="1">
                          <a:solidFill>
                            <a:schemeClr val="bg1"/>
                          </a:solidFill>
                          <a:sym typeface="Playfair Display"/>
                        </a:rPr>
                        <a:t>Material</a:t>
                      </a:r>
                      <a:endParaRPr lang="en-US" sz="1200" b="1">
                        <a:solidFill>
                          <a:schemeClr val="bg1"/>
                        </a:solidFill>
                        <a:latin typeface="Montserrat Light" panose="00000400000000000000" pitchFamily="2" charset="0"/>
                        <a:ea typeface="Playfair Display"/>
                        <a:cs typeface="Playfair Display"/>
                        <a:sym typeface="Playfair Display"/>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20000"/>
                        <a:lumOff val="80000"/>
                      </a:schemeClr>
                    </a:solidFill>
                  </a:tcPr>
                </a:tc>
                <a:tc>
                  <a:txBody>
                    <a:bodyPr/>
                    <a:lstStyle/>
                    <a:p>
                      <a:pPr marL="0" lvl="0" indent="0" algn="ctr" rtl="0">
                        <a:spcBef>
                          <a:spcPts val="0"/>
                        </a:spcBef>
                        <a:spcAft>
                          <a:spcPts val="0"/>
                        </a:spcAft>
                        <a:buNone/>
                      </a:pPr>
                      <a:r>
                        <a:rPr lang="en-US" sz="1200" b="1">
                          <a:solidFill>
                            <a:schemeClr val="bg1"/>
                          </a:solidFill>
                          <a:sym typeface="Playfair Display"/>
                        </a:rPr>
                        <a:t>Unit Cost</a:t>
                      </a:r>
                      <a:endParaRPr lang="en-US" sz="1200" b="1">
                        <a:solidFill>
                          <a:schemeClr val="bg1"/>
                        </a:solidFill>
                        <a:latin typeface="Montserrat Light" panose="00000400000000000000" pitchFamily="2" charset="0"/>
                        <a:ea typeface="Playfair Display"/>
                        <a:cs typeface="Playfair Display"/>
                        <a:sym typeface="Playfair Display"/>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20000"/>
                        <a:lumOff val="80000"/>
                      </a:schemeClr>
                    </a:solidFill>
                  </a:tcPr>
                </a:tc>
                <a:tc>
                  <a:txBody>
                    <a:bodyPr/>
                    <a:lstStyle/>
                    <a:p>
                      <a:pPr marL="0" lvl="0" indent="0" algn="ctr" rtl="0">
                        <a:spcBef>
                          <a:spcPts val="0"/>
                        </a:spcBef>
                        <a:spcAft>
                          <a:spcPts val="0"/>
                        </a:spcAft>
                        <a:buNone/>
                      </a:pPr>
                      <a:r>
                        <a:rPr lang="en-US" sz="1200" b="1">
                          <a:solidFill>
                            <a:schemeClr val="bg1"/>
                          </a:solidFill>
                          <a:sym typeface="Playfair Display"/>
                        </a:rPr>
                        <a:t>Quantity Used</a:t>
                      </a:r>
                      <a:endParaRPr lang="en-US" sz="1200" b="1">
                        <a:solidFill>
                          <a:schemeClr val="bg1"/>
                        </a:solidFill>
                        <a:latin typeface="Montserrat Light" panose="00000400000000000000" pitchFamily="2" charset="0"/>
                        <a:ea typeface="Playfair Display"/>
                        <a:cs typeface="Playfair Display"/>
                        <a:sym typeface="Playfair Display"/>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20000"/>
                        <a:lumOff val="80000"/>
                      </a:schemeClr>
                    </a:solidFill>
                  </a:tcPr>
                </a:tc>
                <a:tc>
                  <a:txBody>
                    <a:bodyPr/>
                    <a:lstStyle/>
                    <a:p>
                      <a:pPr marL="0" lvl="0" indent="0" algn="ctr" rtl="0">
                        <a:spcBef>
                          <a:spcPts val="0"/>
                        </a:spcBef>
                        <a:spcAft>
                          <a:spcPts val="0"/>
                        </a:spcAft>
                        <a:buNone/>
                      </a:pPr>
                      <a:r>
                        <a:rPr lang="en-US" sz="1200" b="1">
                          <a:solidFill>
                            <a:schemeClr val="bg1"/>
                          </a:solidFill>
                          <a:sym typeface="Playfair Display"/>
                        </a:rPr>
                        <a:t>Total Cost</a:t>
                      </a:r>
                      <a:endParaRPr lang="en-US" sz="1200" b="1">
                        <a:solidFill>
                          <a:schemeClr val="bg1"/>
                        </a:solidFill>
                        <a:latin typeface="Montserrat Light" panose="00000400000000000000" pitchFamily="2" charset="0"/>
                        <a:ea typeface="Playfair Display"/>
                        <a:cs typeface="Playfair Display"/>
                        <a:sym typeface="Playfair Display"/>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2">
                        <a:lumMod val="20000"/>
                        <a:lumOff val="80000"/>
                      </a:schemeClr>
                    </a:solidFill>
                  </a:tcPr>
                </a:tc>
                <a:extLst>
                  <a:ext uri="{0D108BD9-81ED-4DB2-BD59-A6C34878D82A}">
                    <a16:rowId xmlns:a16="http://schemas.microsoft.com/office/drawing/2014/main" val="10000"/>
                  </a:ext>
                </a:extLst>
              </a:tr>
              <a:tr h="361368">
                <a:tc>
                  <a:txBody>
                    <a:bodyPr/>
                    <a:lstStyle/>
                    <a:p>
                      <a:pPr marL="0" lvl="0" indent="0" algn="ctr" rtl="0">
                        <a:spcBef>
                          <a:spcPts val="0"/>
                        </a:spcBef>
                        <a:spcAft>
                          <a:spcPts val="0"/>
                        </a:spcAft>
                        <a:buNone/>
                      </a:pPr>
                      <a:r>
                        <a:rPr lang="en-US" sz="1400">
                          <a:solidFill>
                            <a:schemeClr val="bg1"/>
                          </a:solidFill>
                        </a:rPr>
                        <a:t>Large Lego</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$7,500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30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$225,000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1"/>
                  </a:ext>
                </a:extLst>
              </a:tr>
              <a:tr h="361368">
                <a:tc>
                  <a:txBody>
                    <a:bodyPr/>
                    <a:lstStyle/>
                    <a:p>
                      <a:pPr marL="0" lvl="0" indent="0" algn="ctr" rtl="0">
                        <a:spcBef>
                          <a:spcPts val="0"/>
                        </a:spcBef>
                        <a:spcAft>
                          <a:spcPts val="0"/>
                        </a:spcAft>
                        <a:buNone/>
                      </a:pPr>
                      <a:r>
                        <a:rPr lang="en-US" sz="1400">
                          <a:solidFill>
                            <a:schemeClr val="bg1"/>
                          </a:solidFill>
                        </a:rPr>
                        <a:t>Small Lego</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100" b="0" u="none" strike="noStrike" cap="none">
                          <a:solidFill>
                            <a:schemeClr val="bg1"/>
                          </a:solidFill>
                          <a:sym typeface="Arial"/>
                        </a:rPr>
                        <a:t>4,500</a:t>
                      </a:r>
                      <a:endParaRPr lang="en" sz="1100" b="0" i="0" u="none" strike="noStrike" cap="none">
                        <a:solidFill>
                          <a:schemeClr val="bg1"/>
                        </a:solidFill>
                        <a:latin typeface="Montserrat Light" panose="00000400000000000000" pitchFamily="2" charset="0"/>
                        <a:ea typeface="+mn-ea"/>
                        <a:cs typeface="+mn-cs"/>
                        <a:sym typeface="Arial"/>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2"/>
                  </a:ext>
                </a:extLst>
              </a:tr>
              <a:tr h="361368">
                <a:tc>
                  <a:txBody>
                    <a:bodyPr/>
                    <a:lstStyle/>
                    <a:p>
                      <a:pPr marL="0" lvl="0" indent="0" algn="ctr" rtl="0">
                        <a:spcBef>
                          <a:spcPts val="0"/>
                        </a:spcBef>
                        <a:spcAft>
                          <a:spcPts val="0"/>
                        </a:spcAft>
                        <a:buNone/>
                      </a:pPr>
                      <a:r>
                        <a:rPr lang="en-US" sz="1400">
                          <a:solidFill>
                            <a:schemeClr val="bg1"/>
                          </a:solidFill>
                        </a:rPr>
                        <a:t>Small Straws</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$750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49</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$36,750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3"/>
                  </a:ext>
                </a:extLst>
              </a:tr>
              <a:tr h="361368">
                <a:tc>
                  <a:txBody>
                    <a:bodyPr/>
                    <a:lstStyle/>
                    <a:p>
                      <a:pPr marL="0" lvl="0" indent="0" algn="ctr" rtl="0">
                        <a:spcBef>
                          <a:spcPts val="0"/>
                        </a:spcBef>
                        <a:spcAft>
                          <a:spcPts val="0"/>
                        </a:spcAft>
                        <a:buNone/>
                      </a:pPr>
                      <a:r>
                        <a:rPr lang="en-US" sz="1400">
                          <a:solidFill>
                            <a:schemeClr val="bg1"/>
                          </a:solidFill>
                        </a:rPr>
                        <a:t>Large Straws</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$1,000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b="0">
                          <a:solidFill>
                            <a:schemeClr val="bg1"/>
                          </a:solidFill>
                        </a:rPr>
                        <a:t>16</a:t>
                      </a:r>
                      <a:endParaRPr lang="en" sz="1400" b="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b="0">
                          <a:solidFill>
                            <a:schemeClr val="bg1"/>
                          </a:solidFill>
                        </a:rPr>
                        <a:t>$</a:t>
                      </a:r>
                      <a:r>
                        <a:rPr lang="en" sz="1100" b="0" u="none" strike="noStrike" cap="none">
                          <a:solidFill>
                            <a:schemeClr val="bg1"/>
                          </a:solidFill>
                          <a:sym typeface="Arial"/>
                        </a:rPr>
                        <a:t>16,000</a:t>
                      </a:r>
                      <a:endParaRPr lang="en" sz="1100" b="0" i="0" u="none" strike="noStrike" cap="none">
                        <a:solidFill>
                          <a:schemeClr val="bg1"/>
                        </a:solidFill>
                        <a:latin typeface="Montserrat Light" panose="00000400000000000000" pitchFamily="2" charset="0"/>
                        <a:ea typeface="+mn-ea"/>
                        <a:cs typeface="+mn-cs"/>
                        <a:sym typeface="Arial"/>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4"/>
                  </a:ext>
                </a:extLst>
              </a:tr>
              <a:tr h="361368">
                <a:tc>
                  <a:txBody>
                    <a:bodyPr/>
                    <a:lstStyle/>
                    <a:p>
                      <a:pPr marL="0" lvl="0" indent="0" algn="ctr" rtl="0">
                        <a:spcBef>
                          <a:spcPts val="0"/>
                        </a:spcBef>
                        <a:spcAft>
                          <a:spcPts val="0"/>
                        </a:spcAft>
                        <a:buNone/>
                      </a:pPr>
                      <a:r>
                        <a:rPr lang="en-US" sz="1400">
                          <a:solidFill>
                            <a:schemeClr val="bg1"/>
                          </a:solidFill>
                        </a:rPr>
                        <a:t>Connectors</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$500</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 sz="1400">
                          <a:solidFill>
                            <a:schemeClr val="bg1"/>
                          </a:solidFill>
                        </a:rPr>
                        <a:t>29</a:t>
                      </a:r>
                      <a:endParaRPr lang="en"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US" sz="1400">
                          <a:solidFill>
                            <a:schemeClr val="bg1"/>
                          </a:solidFill>
                        </a:rPr>
                        <a:t>$14,500</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0005"/>
                  </a:ext>
                </a:extLst>
              </a:tr>
              <a:tr h="361368">
                <a:tc>
                  <a:txBody>
                    <a:bodyPr/>
                    <a:lstStyle/>
                    <a:p>
                      <a:pPr marL="0" lvl="0" indent="0" algn="ctr" rtl="0">
                        <a:spcBef>
                          <a:spcPts val="0"/>
                        </a:spcBef>
                        <a:spcAft>
                          <a:spcPts val="0"/>
                        </a:spcAft>
                        <a:buNone/>
                      </a:pPr>
                      <a:r>
                        <a:rPr lang="en-US" sz="1400">
                          <a:solidFill>
                            <a:schemeClr val="bg1"/>
                          </a:solidFill>
                        </a:rPr>
                        <a:t>Wood Blocks</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US" sz="1400">
                          <a:solidFill>
                            <a:schemeClr val="bg1"/>
                          </a:solidFill>
                        </a:rPr>
                        <a:t>$2,500</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US" sz="1400">
                          <a:solidFill>
                            <a:schemeClr val="bg1"/>
                          </a:solidFill>
                        </a:rPr>
                        <a:t>0</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marL="0" lvl="0" indent="0" algn="ctr" rtl="0">
                        <a:spcBef>
                          <a:spcPts val="0"/>
                        </a:spcBef>
                        <a:spcAft>
                          <a:spcPts val="0"/>
                        </a:spcAft>
                        <a:buNone/>
                      </a:pPr>
                      <a:r>
                        <a:rPr lang="en-US" sz="1400">
                          <a:solidFill>
                            <a:schemeClr val="bg1"/>
                          </a:solidFill>
                        </a:rPr>
                        <a:t>$0</a:t>
                      </a:r>
                      <a:endParaRPr lang="en-US" sz="1400">
                        <a:solidFill>
                          <a:schemeClr val="bg1"/>
                        </a:solidFill>
                        <a:latin typeface="Montserrat Light" panose="00000400000000000000" pitchFamily="2" charset="0"/>
                      </a:endParaRPr>
                    </a:p>
                  </a:txBody>
                  <a:tcPr marL="91425" marR="91425" marT="91425" marB="91425"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687517814"/>
                  </a:ext>
                </a:extLst>
              </a:tr>
            </a:tbl>
          </a:graphicData>
        </a:graphic>
      </p:graphicFrame>
      <p:sp>
        <p:nvSpPr>
          <p:cNvPr id="9" name="TextBox 8">
            <a:extLst>
              <a:ext uri="{FF2B5EF4-FFF2-40B4-BE49-F238E27FC236}">
                <a16:creationId xmlns:a16="http://schemas.microsoft.com/office/drawing/2014/main" id="{6EBD6777-B5B8-3D08-EF54-1F8635C5CC16}"/>
              </a:ext>
            </a:extLst>
          </p:cNvPr>
          <p:cNvSpPr txBox="1"/>
          <p:nvPr/>
        </p:nvSpPr>
        <p:spPr>
          <a:xfrm>
            <a:off x="685003" y="1067839"/>
            <a:ext cx="8060385" cy="702244"/>
          </a:xfrm>
          <a:prstGeom prst="rect">
            <a:avLst/>
          </a:prstGeom>
          <a:noFill/>
        </p:spPr>
        <p:txBody>
          <a:bodyPr wrap="square" lIns="91440" tIns="45720" rIns="91440" bIns="45720" anchor="t">
            <a:spAutoFit/>
          </a:bodyPr>
          <a:lstStyle/>
          <a:p>
            <a:pPr marL="171450" indent="-171450">
              <a:lnSpc>
                <a:spcPct val="150000"/>
              </a:lnSpc>
              <a:buClr>
                <a:schemeClr val="tx1"/>
              </a:buClr>
              <a:buSzPts val="1000"/>
              <a:buFont typeface="Lato"/>
              <a:buChar char="●"/>
              <a:defRPr/>
            </a:pPr>
            <a:r>
              <a:rPr kumimoji="0" lang="en-US" b="0" i="0" u="none" strike="noStrike" kern="0" cap="none" spc="0" normalizeH="0" baseline="0" noProof="0">
                <a:ln>
                  <a:noFill/>
                </a:ln>
                <a:solidFill>
                  <a:srgbClr val="FFFFFF"/>
                </a:solidFill>
                <a:effectLst/>
                <a:uLnTx/>
                <a:uFillTx/>
                <a:latin typeface="+mn-lt"/>
                <a:sym typeface="Montserrat"/>
              </a:rPr>
              <a:t>We prioritized cost-effective materials and reduced reliance on more expensive components </a:t>
            </a:r>
            <a:r>
              <a:rPr lang="en-US">
                <a:solidFill>
                  <a:srgbClr val="FFFFFF"/>
                </a:solidFill>
                <a:latin typeface="+mn-lt"/>
                <a:sym typeface="Montserrat"/>
              </a:rPr>
              <a:t>leading out total to $292,250. Budget was $285,000.</a:t>
            </a:r>
            <a:endParaRPr kumimoji="0" lang="en-US" b="0" i="0" u="none" strike="noStrike" kern="0" cap="none" spc="0" normalizeH="0" baseline="0" noProof="0">
              <a:ln>
                <a:noFill/>
              </a:ln>
              <a:solidFill>
                <a:srgbClr val="FFFFFF"/>
              </a:solidFill>
              <a:effectLst/>
              <a:uLnTx/>
              <a:uFillTx/>
              <a:latin typeface="+mn-lt"/>
              <a:sym typeface="Montserrat"/>
            </a:endParaRPr>
          </a:p>
        </p:txBody>
      </p:sp>
    </p:spTree>
    <p:extLst>
      <p:ext uri="{BB962C8B-B14F-4D97-AF65-F5344CB8AC3E}">
        <p14:creationId xmlns:p14="http://schemas.microsoft.com/office/powerpoint/2010/main" val="23591955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052CC5CB-32D9-73B0-1858-C46DC951AEE9}"/>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25953689-A503-67E0-7F60-572CBB01F6FC}"/>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a:solidFill>
                  <a:srgbClr val="FFFFFF"/>
                </a:solidFill>
              </a:rPr>
              <a:t>Risks – Design and construction</a:t>
            </a:r>
          </a:p>
        </p:txBody>
      </p:sp>
      <p:sp>
        <p:nvSpPr>
          <p:cNvPr id="142" name="Google Shape;142;p28">
            <a:extLst>
              <a:ext uri="{FF2B5EF4-FFF2-40B4-BE49-F238E27FC236}">
                <a16:creationId xmlns:a16="http://schemas.microsoft.com/office/drawing/2014/main" id="{D0DEF3EB-49CD-72C5-454D-1F4E57081BA5}"/>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a:lnSpc>
                <a:spcPct val="150000"/>
              </a:lnSpc>
              <a:buClr>
                <a:schemeClr val="tx1"/>
              </a:buClr>
            </a:pPr>
            <a:r>
              <a:rPr lang="en-US" sz="1400">
                <a:solidFill>
                  <a:srgbClr val="FFFFFF"/>
                </a:solidFill>
                <a:ea typeface="+mn-lt"/>
                <a:cs typeface="+mn-lt"/>
              </a:rPr>
              <a:t>Structural Instability - If the straw or Lego components are not connected securely, the model may collapse during the wind test or while adding height.</a:t>
            </a:r>
            <a:endParaRPr lang="en-US">
              <a:solidFill>
                <a:srgbClr val="FFFFFF"/>
              </a:solidFill>
              <a:ea typeface="+mn-lt"/>
              <a:cs typeface="+mn-lt"/>
            </a:endParaRPr>
          </a:p>
          <a:p>
            <a:pPr>
              <a:lnSpc>
                <a:spcPct val="150000"/>
              </a:lnSpc>
              <a:buClr>
                <a:schemeClr val="tx1"/>
              </a:buClr>
            </a:pPr>
            <a:r>
              <a:rPr lang="en-US" sz="1400">
                <a:solidFill>
                  <a:srgbClr val="FFFFFF"/>
                </a:solidFill>
                <a:ea typeface="+mn-lt"/>
                <a:cs typeface="+mn-lt"/>
              </a:rPr>
              <a:t> Misjudging weight distribution, especially with heavier materials at upper levels could lead to tipping or base failure.</a:t>
            </a:r>
            <a:endParaRPr lang="en-US">
              <a:solidFill>
                <a:srgbClr val="FFFFFF"/>
              </a:solidFill>
            </a:endParaRPr>
          </a:p>
          <a:p>
            <a:pPr>
              <a:lnSpc>
                <a:spcPct val="150000"/>
              </a:lnSpc>
              <a:buClr>
                <a:schemeClr val="tx1"/>
              </a:buClr>
            </a:pPr>
            <a:r>
              <a:rPr lang="en-US" sz="1400">
                <a:solidFill>
                  <a:srgbClr val="FFFFFF"/>
                </a:solidFill>
                <a:ea typeface="+mn-lt"/>
                <a:cs typeface="+mn-lt"/>
              </a:rPr>
              <a:t>Material Fatigue or Failure due to lightweight materials (like straws) may bend or weaken under the stress of upper floors.</a:t>
            </a:r>
          </a:p>
        </p:txBody>
      </p:sp>
    </p:spTree>
    <p:extLst>
      <p:ext uri="{BB962C8B-B14F-4D97-AF65-F5344CB8AC3E}">
        <p14:creationId xmlns:p14="http://schemas.microsoft.com/office/powerpoint/2010/main" val="769097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B90B46C0-1D09-675D-98F3-1C5224E7A9B5}"/>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3AB97690-717C-EEAA-6D7C-BF9720A9DE44}"/>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Business Case</a:t>
            </a:r>
          </a:p>
        </p:txBody>
      </p:sp>
      <p:sp>
        <p:nvSpPr>
          <p:cNvPr id="142" name="Google Shape;142;p28">
            <a:extLst>
              <a:ext uri="{FF2B5EF4-FFF2-40B4-BE49-F238E27FC236}">
                <a16:creationId xmlns:a16="http://schemas.microsoft.com/office/drawing/2014/main" id="{26FC3C7E-8E8F-320D-802B-61D7449BCF62}"/>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400">
                <a:solidFill>
                  <a:schemeClr val="tx1"/>
                </a:solidFill>
              </a:rPr>
              <a:t>Summary of the Important Aspects:</a:t>
            </a:r>
          </a:p>
          <a:p>
            <a:pPr marL="628650" lvl="1" indent="-171450">
              <a:lnSpc>
                <a:spcPct val="150000"/>
              </a:lnSpc>
              <a:buClr>
                <a:schemeClr val="tx1"/>
              </a:buClr>
            </a:pPr>
            <a:r>
              <a:rPr lang="en-US" sz="1400">
                <a:solidFill>
                  <a:schemeClr val="tx1"/>
                </a:solidFill>
              </a:rPr>
              <a:t>The “Step in Heaven” project is a visionary response to the City of Miami’s RFP for enhancing the downtown skyline through innovative residential architecture</a:t>
            </a:r>
          </a:p>
          <a:p>
            <a:pPr marL="628650" lvl="1" indent="-171450">
              <a:lnSpc>
                <a:spcPct val="150000"/>
              </a:lnSpc>
              <a:buClr>
                <a:schemeClr val="tx1"/>
              </a:buClr>
            </a:pPr>
            <a:r>
              <a:rPr lang="en-US" sz="1400">
                <a:solidFill>
                  <a:schemeClr val="tx1"/>
                </a:solidFill>
              </a:rPr>
              <a:t>Our team proposes a residential tower model with a unique ascending staircase design using LEGO blocks, straws, wood blocks, and connectors</a:t>
            </a:r>
          </a:p>
          <a:p>
            <a:pPr marL="628650" lvl="1" indent="-171450">
              <a:lnSpc>
                <a:spcPct val="150000"/>
              </a:lnSpc>
              <a:buClr>
                <a:schemeClr val="tx1"/>
              </a:buClr>
            </a:pPr>
            <a:r>
              <a:rPr lang="en-US" sz="1400">
                <a:solidFill>
                  <a:schemeClr val="tx1"/>
                </a:solidFill>
              </a:rPr>
              <a:t>The project aims to highlight beauty, vertical elevation, and cost-conscious design using basic, accessible materials</a:t>
            </a:r>
          </a:p>
        </p:txBody>
      </p:sp>
    </p:spTree>
    <p:extLst>
      <p:ext uri="{BB962C8B-B14F-4D97-AF65-F5344CB8AC3E}">
        <p14:creationId xmlns:p14="http://schemas.microsoft.com/office/powerpoint/2010/main" val="17307405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B5E989F2-5485-1202-D0FA-C1C7C12F55D2}"/>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8DE8A911-460C-0FBF-D129-CE0ACD6457B3}"/>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Risks</a:t>
            </a:r>
          </a:p>
        </p:txBody>
      </p:sp>
      <p:sp>
        <p:nvSpPr>
          <p:cNvPr id="142" name="Google Shape;142;p28">
            <a:extLst>
              <a:ext uri="{FF2B5EF4-FFF2-40B4-BE49-F238E27FC236}">
                <a16:creationId xmlns:a16="http://schemas.microsoft.com/office/drawing/2014/main" id="{813FDC84-9F30-84FE-596F-34A9E933B76F}"/>
              </a:ext>
            </a:extLst>
          </p:cNvPr>
          <p:cNvSpPr txBox="1">
            <a:spLocks noGrp="1"/>
          </p:cNvSpPr>
          <p:nvPr>
            <p:ph type="body" idx="1"/>
          </p:nvPr>
        </p:nvSpPr>
        <p:spPr>
          <a:xfrm>
            <a:off x="384417" y="1183025"/>
            <a:ext cx="7717500" cy="3416400"/>
          </a:xfrm>
          <a:prstGeom prst="rect">
            <a:avLst/>
          </a:prstGeom>
        </p:spPr>
        <p:txBody>
          <a:bodyPr spcFirstLastPara="1" wrap="square" lIns="91425" tIns="91425" rIns="91425" bIns="91425" anchor="t" anchorCtr="0">
            <a:noAutofit/>
          </a:bodyPr>
          <a:lstStyle/>
          <a:p>
            <a:pPr>
              <a:lnSpc>
                <a:spcPct val="150000"/>
              </a:lnSpc>
              <a:buClr>
                <a:schemeClr val="tx1"/>
              </a:buClr>
            </a:pPr>
            <a:r>
              <a:rPr lang="en-US" sz="1400">
                <a:solidFill>
                  <a:srgbClr val="FFFFFF"/>
                </a:solidFill>
                <a:ea typeface="+mn-lt"/>
                <a:cs typeface="+mn-lt"/>
              </a:rPr>
              <a:t>Exceeding the budget due to unplanned use of high-cost components like large Legos could result in material shortages.</a:t>
            </a:r>
            <a:endParaRPr lang="en-US" sz="1400">
              <a:solidFill>
                <a:srgbClr val="FFFFFF"/>
              </a:solidFill>
            </a:endParaRPr>
          </a:p>
          <a:p>
            <a:pPr>
              <a:lnSpc>
                <a:spcPct val="150000"/>
              </a:lnSpc>
              <a:buClr>
                <a:schemeClr val="tx1"/>
              </a:buClr>
            </a:pPr>
            <a:r>
              <a:rPr lang="en-US" sz="1400">
                <a:solidFill>
                  <a:srgbClr val="FFFFFF"/>
                </a:solidFill>
                <a:ea typeface="+mn-lt"/>
                <a:cs typeface="+mn-lt"/>
              </a:rPr>
              <a:t>Cost Inefficiencies due to lack of early-stage planning might lead to material waste or redesign, increasing overall costs.</a:t>
            </a:r>
            <a:endParaRPr lang="en-US" sz="1400">
              <a:solidFill>
                <a:srgbClr val="FFFFFF"/>
              </a:solidFill>
            </a:endParaRPr>
          </a:p>
          <a:p>
            <a:pPr>
              <a:lnSpc>
                <a:spcPct val="150000"/>
              </a:lnSpc>
              <a:buClr>
                <a:schemeClr val="tx1"/>
              </a:buClr>
            </a:pPr>
            <a:r>
              <a:rPr lang="en-US" sz="1400">
                <a:solidFill>
                  <a:srgbClr val="FFFFFF"/>
                </a:solidFill>
                <a:ea typeface="+mn-lt"/>
                <a:cs typeface="+mn-lt"/>
              </a:rPr>
              <a:t>Time Constraints since the project must be completed within a class period, any delays in the build or miscommunication could leave the structure unfinished</a:t>
            </a:r>
            <a:endParaRPr lang="en-US" sz="1400">
              <a:solidFill>
                <a:srgbClr val="FFFFFF"/>
              </a:solidFill>
            </a:endParaRPr>
          </a:p>
          <a:p>
            <a:pPr>
              <a:lnSpc>
                <a:spcPct val="150000"/>
              </a:lnSpc>
              <a:buClr>
                <a:schemeClr val="tx1"/>
              </a:buClr>
            </a:pPr>
            <a:r>
              <a:rPr lang="en-US" sz="1400">
                <a:solidFill>
                  <a:srgbClr val="FFFFFF"/>
                </a:solidFill>
                <a:ea typeface="+mn-lt"/>
                <a:cs typeface="+mn-lt"/>
              </a:rPr>
              <a:t>Aesthetic vs. Practicality conflict for the stairway to heaven building. The focus on luxurious design elements may conflict with the model’s structural or financial viability.</a:t>
            </a:r>
            <a:endParaRPr lang="en-US" sz="1400">
              <a:solidFill>
                <a:srgbClr val="FFFFFF"/>
              </a:solidFill>
            </a:endParaRPr>
          </a:p>
          <a:p>
            <a:pPr>
              <a:buClr>
                <a:schemeClr val="tx1"/>
              </a:buClr>
            </a:pPr>
            <a:endParaRPr lang="en-US" sz="1400" b="1">
              <a:solidFill>
                <a:srgbClr val="FFFFFF"/>
              </a:solidFill>
            </a:endParaRPr>
          </a:p>
          <a:p>
            <a:pPr marL="171450" indent="-171450">
              <a:lnSpc>
                <a:spcPct val="150000"/>
              </a:lnSpc>
              <a:buClr>
                <a:schemeClr val="tx1"/>
              </a:buClr>
            </a:pPr>
            <a:endParaRPr lang="en-US" sz="1400">
              <a:solidFill>
                <a:srgbClr val="FFFFFF"/>
              </a:solidFill>
            </a:endParaRP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3028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FE2EA39A-19B5-465C-835B-92A31FC13499}"/>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F2F82CA5-0630-179F-0522-CA474993FE3F}"/>
              </a:ext>
            </a:extLst>
          </p:cNvPr>
          <p:cNvSpPr txBox="1">
            <a:spLocks noGrp="1"/>
          </p:cNvSpPr>
          <p:nvPr>
            <p:ph type="title"/>
          </p:nvPr>
        </p:nvSpPr>
        <p:spPr>
          <a:xfrm>
            <a:off x="713225" y="14595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Change Management</a:t>
            </a:r>
          </a:p>
        </p:txBody>
      </p:sp>
      <p:pic>
        <p:nvPicPr>
          <p:cNvPr id="4" name="Picture 3" descr="A square of colorful building blocks&#10;&#10;AI-generated content may be incorrect.">
            <a:extLst>
              <a:ext uri="{FF2B5EF4-FFF2-40B4-BE49-F238E27FC236}">
                <a16:creationId xmlns:a16="http://schemas.microsoft.com/office/drawing/2014/main" id="{F28D23F0-4D88-2BA0-ADBA-B48EFB01A288}"/>
              </a:ext>
            </a:extLst>
          </p:cNvPr>
          <p:cNvPicPr>
            <a:picLocks noChangeAspect="1"/>
          </p:cNvPicPr>
          <p:nvPr/>
        </p:nvPicPr>
        <p:blipFill>
          <a:blip r:embed="rId3"/>
          <a:stretch>
            <a:fillRect/>
          </a:stretch>
        </p:blipFill>
        <p:spPr>
          <a:xfrm>
            <a:off x="363732" y="1714500"/>
            <a:ext cx="3057688" cy="2501348"/>
          </a:xfrm>
          <a:prstGeom prst="rect">
            <a:avLst/>
          </a:prstGeom>
        </p:spPr>
      </p:pic>
      <p:pic>
        <p:nvPicPr>
          <p:cNvPr id="5" name="Picture 4">
            <a:extLst>
              <a:ext uri="{FF2B5EF4-FFF2-40B4-BE49-F238E27FC236}">
                <a16:creationId xmlns:a16="http://schemas.microsoft.com/office/drawing/2014/main" id="{22EDA360-1DE4-69FA-8B3A-80917937B609}"/>
              </a:ext>
            </a:extLst>
          </p:cNvPr>
          <p:cNvPicPr>
            <a:picLocks noChangeAspect="1"/>
          </p:cNvPicPr>
          <p:nvPr/>
        </p:nvPicPr>
        <p:blipFill>
          <a:blip r:embed="rId4"/>
          <a:stretch>
            <a:fillRect/>
          </a:stretch>
        </p:blipFill>
        <p:spPr>
          <a:xfrm>
            <a:off x="3756137" y="1722782"/>
            <a:ext cx="2783011" cy="2493067"/>
          </a:xfrm>
          <a:prstGeom prst="rect">
            <a:avLst/>
          </a:prstGeom>
        </p:spPr>
      </p:pic>
      <p:pic>
        <p:nvPicPr>
          <p:cNvPr id="6" name="Picture 5" descr="A building structure made of colorful sticks&#10;&#10;AI-generated content may be incorrect.">
            <a:extLst>
              <a:ext uri="{FF2B5EF4-FFF2-40B4-BE49-F238E27FC236}">
                <a16:creationId xmlns:a16="http://schemas.microsoft.com/office/drawing/2014/main" id="{2C060D1A-051B-EEA5-45D7-F695EAB424CC}"/>
              </a:ext>
            </a:extLst>
          </p:cNvPr>
          <p:cNvPicPr>
            <a:picLocks noChangeAspect="1"/>
          </p:cNvPicPr>
          <p:nvPr/>
        </p:nvPicPr>
        <p:blipFill>
          <a:blip r:embed="rId5"/>
          <a:stretch>
            <a:fillRect/>
          </a:stretch>
        </p:blipFill>
        <p:spPr>
          <a:xfrm>
            <a:off x="7094456" y="1035326"/>
            <a:ext cx="1564609" cy="3429000"/>
          </a:xfrm>
          <a:prstGeom prst="rect">
            <a:avLst/>
          </a:prstGeom>
        </p:spPr>
      </p:pic>
    </p:spTree>
    <p:extLst>
      <p:ext uri="{BB962C8B-B14F-4D97-AF65-F5344CB8AC3E}">
        <p14:creationId xmlns:p14="http://schemas.microsoft.com/office/powerpoint/2010/main" val="323756657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5D16510B-1FEF-8BE1-3CC9-784302069575}"/>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C3CB8045-3371-84AE-E806-8061A8D9E6EC}"/>
              </a:ext>
            </a:extLst>
          </p:cNvPr>
          <p:cNvSpPr txBox="1">
            <a:spLocks noGrp="1"/>
          </p:cNvSpPr>
          <p:nvPr>
            <p:ph type="title"/>
          </p:nvPr>
        </p:nvSpPr>
        <p:spPr>
          <a:xfrm>
            <a:off x="713225" y="14595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Change Management</a:t>
            </a:r>
          </a:p>
        </p:txBody>
      </p:sp>
      <p:sp>
        <p:nvSpPr>
          <p:cNvPr id="142" name="Google Shape;142;p28">
            <a:extLst>
              <a:ext uri="{FF2B5EF4-FFF2-40B4-BE49-F238E27FC236}">
                <a16:creationId xmlns:a16="http://schemas.microsoft.com/office/drawing/2014/main" id="{9B4D2957-A760-4802-2646-3056C83FD9A6}"/>
              </a:ext>
            </a:extLst>
          </p:cNvPr>
          <p:cNvSpPr txBox="1">
            <a:spLocks noGrp="1"/>
          </p:cNvSpPr>
          <p:nvPr>
            <p:ph type="body" idx="1"/>
          </p:nvPr>
        </p:nvSpPr>
        <p:spPr>
          <a:xfrm>
            <a:off x="413171" y="718656"/>
            <a:ext cx="8317608" cy="3482853"/>
          </a:xfrm>
          <a:prstGeom prst="rect">
            <a:avLst/>
          </a:prstGeom>
        </p:spPr>
        <p:txBody>
          <a:bodyPr spcFirstLastPara="1" wrap="square" lIns="91425" tIns="91425" rIns="91425" bIns="91425" anchor="t" anchorCtr="0">
            <a:noAutofit/>
          </a:bodyPr>
          <a:lstStyle/>
          <a:p>
            <a:pPr>
              <a:lnSpc>
                <a:spcPct val="150000"/>
              </a:lnSpc>
              <a:buClr>
                <a:schemeClr val="tx1"/>
              </a:buClr>
            </a:pPr>
            <a:r>
              <a:rPr lang="en-US" sz="1400">
                <a:solidFill>
                  <a:srgbClr val="FFFFFF"/>
                </a:solidFill>
                <a:cs typeface="Times New Roman"/>
              </a:rPr>
              <a:t>In the planning and design phases:</a:t>
            </a:r>
          </a:p>
          <a:p>
            <a:pPr lvl="1">
              <a:lnSpc>
                <a:spcPct val="150000"/>
              </a:lnSpc>
              <a:buClr>
                <a:schemeClr val="tx1"/>
              </a:buClr>
            </a:pPr>
            <a:r>
              <a:rPr lang="en-US" sz="1400">
                <a:solidFill>
                  <a:srgbClr val="FFFFFF"/>
                </a:solidFill>
                <a:cs typeface="Times New Roman"/>
              </a:rPr>
              <a:t>Introduced a more cost-effective base design proposed by Andrea and Eduardo approved by Project manager and then sponsor</a:t>
            </a:r>
          </a:p>
          <a:p>
            <a:pPr lvl="1">
              <a:lnSpc>
                <a:spcPct val="150000"/>
              </a:lnSpc>
              <a:buClr>
                <a:schemeClr val="tx1"/>
              </a:buClr>
            </a:pPr>
            <a:r>
              <a:rPr lang="en-US" sz="1400">
                <a:solidFill>
                  <a:srgbClr val="FFFFFF"/>
                </a:solidFill>
                <a:cs typeface="Times New Roman"/>
              </a:rPr>
              <a:t>Revised from full-floor structure to staircase design for cost savings and uniqueness based on sponsor input.</a:t>
            </a:r>
            <a:endParaRPr lang="en-US">
              <a:solidFill>
                <a:srgbClr val="FFFFFF"/>
              </a:solidFill>
            </a:endParaRPr>
          </a:p>
          <a:p>
            <a:pPr lvl="1">
              <a:lnSpc>
                <a:spcPct val="150000"/>
              </a:lnSpc>
              <a:buClr>
                <a:schemeClr val="tx1"/>
              </a:buClr>
            </a:pPr>
            <a:r>
              <a:rPr lang="en-US" sz="1400">
                <a:solidFill>
                  <a:srgbClr val="FFFFFF"/>
                </a:solidFill>
                <a:cs typeface="Times New Roman"/>
              </a:rPr>
              <a:t>Swapped some materials to reduce costs (e.g., fewer wood components) lead by project manager</a:t>
            </a:r>
          </a:p>
          <a:p>
            <a:pPr lvl="1">
              <a:lnSpc>
                <a:spcPct val="150000"/>
              </a:lnSpc>
              <a:buClr>
                <a:schemeClr val="tx1"/>
              </a:buClr>
            </a:pPr>
            <a:r>
              <a:rPr lang="en-US" sz="1400">
                <a:solidFill>
                  <a:srgbClr val="FFFFFF"/>
                </a:solidFill>
                <a:cs typeface="Times New Roman"/>
              </a:rPr>
              <a:t>Reinforced lower staircase after identifying instability – ideas from team members</a:t>
            </a:r>
          </a:p>
          <a:p>
            <a:pPr lvl="1">
              <a:lnSpc>
                <a:spcPct val="150000"/>
              </a:lnSpc>
              <a:buClr>
                <a:schemeClr val="tx1"/>
              </a:buClr>
            </a:pPr>
            <a:r>
              <a:rPr lang="en-US" sz="1400">
                <a:solidFill>
                  <a:srgbClr val="FFFFFF"/>
                </a:solidFill>
                <a:cs typeface="Times New Roman"/>
              </a:rPr>
              <a:t>Added a feature staircase to emphasize the “Staircase to Heaven” concept- Project sponsor </a:t>
            </a:r>
          </a:p>
          <a:p>
            <a:pPr lvl="1">
              <a:lnSpc>
                <a:spcPct val="150000"/>
              </a:lnSpc>
              <a:buClr>
                <a:schemeClr val="tx1"/>
              </a:buClr>
            </a:pPr>
            <a:r>
              <a:rPr lang="en-US" sz="1400">
                <a:solidFill>
                  <a:srgbClr val="FFFFFF"/>
                </a:solidFill>
                <a:cs typeface="Times New Roman"/>
              </a:rPr>
              <a:t>Incorporated long straws for height and design innovation in the second-floor dome, led by project manager and direction given by sponsor</a:t>
            </a:r>
            <a:endParaRPr lang="en-US">
              <a:solidFill>
                <a:srgbClr val="FFFFFF"/>
              </a:solidFill>
            </a:endParaRPr>
          </a:p>
          <a:p>
            <a:pPr marL="171450" indent="-171450">
              <a:lnSpc>
                <a:spcPct val="150000"/>
              </a:lnSpc>
              <a:buClr>
                <a:srgbClr val="000000"/>
              </a:buClr>
            </a:pPr>
            <a:endParaRPr lang="en-US" sz="1400">
              <a:solidFill>
                <a:srgbClr val="FFFFFF"/>
              </a:solidFill>
            </a:endParaRP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26895158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Shape 140">
          <a:extLst>
            <a:ext uri="{FF2B5EF4-FFF2-40B4-BE49-F238E27FC236}">
              <a16:creationId xmlns:a16="http://schemas.microsoft.com/office/drawing/2014/main" id="{96DA17E2-3EF4-C017-1927-A5D213D301DD}"/>
            </a:ext>
          </a:extLst>
        </p:cNvPr>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57A702B0-FF68-0431-B920-6805DEF72B28}"/>
              </a:ext>
            </a:extLst>
          </p:cNvPr>
          <p:cNvGraphicFramePr>
            <a:graphicFrameLocks noGrp="1"/>
          </p:cNvGraphicFramePr>
          <p:nvPr>
            <p:extLst>
              <p:ext uri="{D42A27DB-BD31-4B8C-83A1-F6EECF244321}">
                <p14:modId xmlns:p14="http://schemas.microsoft.com/office/powerpoint/2010/main" val="1134801769"/>
              </p:ext>
            </p:extLst>
          </p:nvPr>
        </p:nvGraphicFramePr>
        <p:xfrm>
          <a:off x="594360" y="1284843"/>
          <a:ext cx="7955283" cy="3499573"/>
        </p:xfrm>
        <a:graphic>
          <a:graphicData uri="http://schemas.openxmlformats.org/drawingml/2006/table">
            <a:tbl>
              <a:tblPr firstRow="1" bandRow="1">
                <a:tableStyleId>{B301B821-A1FF-4177-AEE7-76D212191A09}</a:tableStyleId>
              </a:tblPr>
              <a:tblGrid>
                <a:gridCol w="335208">
                  <a:extLst>
                    <a:ext uri="{9D8B030D-6E8A-4147-A177-3AD203B41FA5}">
                      <a16:colId xmlns:a16="http://schemas.microsoft.com/office/drawing/2014/main" val="511267084"/>
                    </a:ext>
                  </a:extLst>
                </a:gridCol>
                <a:gridCol w="1483294">
                  <a:extLst>
                    <a:ext uri="{9D8B030D-6E8A-4147-A177-3AD203B41FA5}">
                      <a16:colId xmlns:a16="http://schemas.microsoft.com/office/drawing/2014/main" val="1171533601"/>
                    </a:ext>
                  </a:extLst>
                </a:gridCol>
                <a:gridCol w="975245">
                  <a:extLst>
                    <a:ext uri="{9D8B030D-6E8A-4147-A177-3AD203B41FA5}">
                      <a16:colId xmlns:a16="http://schemas.microsoft.com/office/drawing/2014/main" val="3542510957"/>
                    </a:ext>
                  </a:extLst>
                </a:gridCol>
                <a:gridCol w="1200463">
                  <a:extLst>
                    <a:ext uri="{9D8B030D-6E8A-4147-A177-3AD203B41FA5}">
                      <a16:colId xmlns:a16="http://schemas.microsoft.com/office/drawing/2014/main" val="3383068438"/>
                    </a:ext>
                  </a:extLst>
                </a:gridCol>
                <a:gridCol w="1745175">
                  <a:extLst>
                    <a:ext uri="{9D8B030D-6E8A-4147-A177-3AD203B41FA5}">
                      <a16:colId xmlns:a16="http://schemas.microsoft.com/office/drawing/2014/main" val="2092963678"/>
                    </a:ext>
                  </a:extLst>
                </a:gridCol>
                <a:gridCol w="755265">
                  <a:extLst>
                    <a:ext uri="{9D8B030D-6E8A-4147-A177-3AD203B41FA5}">
                      <a16:colId xmlns:a16="http://schemas.microsoft.com/office/drawing/2014/main" val="283183584"/>
                    </a:ext>
                  </a:extLst>
                </a:gridCol>
                <a:gridCol w="1460633">
                  <a:extLst>
                    <a:ext uri="{9D8B030D-6E8A-4147-A177-3AD203B41FA5}">
                      <a16:colId xmlns:a16="http://schemas.microsoft.com/office/drawing/2014/main" val="3931657077"/>
                    </a:ext>
                  </a:extLst>
                </a:gridCol>
              </a:tblGrid>
              <a:tr h="623487">
                <a:tc>
                  <a:txBody>
                    <a:bodyPr/>
                    <a:lstStyle/>
                    <a:p>
                      <a:pPr algn="ctr">
                        <a:buNone/>
                      </a:pPr>
                      <a:r>
                        <a:rPr lang="en-US" sz="700">
                          <a:effectLst/>
                        </a:rPr>
                        <a:t>Item #</a:t>
                      </a:r>
                    </a:p>
                  </a:txBody>
                  <a:tcPr marL="0" marR="0" marT="0" marB="0" anchor="ctr"/>
                </a:tc>
                <a:tc>
                  <a:txBody>
                    <a:bodyPr/>
                    <a:lstStyle/>
                    <a:p>
                      <a:pPr algn="ctr">
                        <a:buNone/>
                      </a:pPr>
                      <a:r>
                        <a:rPr lang="en-US" sz="700">
                          <a:effectLst/>
                        </a:rPr>
                        <a:t>Description of the Change</a:t>
                      </a:r>
                    </a:p>
                  </a:txBody>
                  <a:tcPr marL="0" marR="0" marT="0" marB="0" anchor="ctr"/>
                </a:tc>
                <a:tc>
                  <a:txBody>
                    <a:bodyPr/>
                    <a:lstStyle/>
                    <a:p>
                      <a:pPr algn="ctr">
                        <a:buNone/>
                      </a:pPr>
                      <a:r>
                        <a:rPr lang="en-US" sz="700">
                          <a:effectLst/>
                        </a:rPr>
                        <a:t>Submitted or discovered by who on the Team?</a:t>
                      </a:r>
                    </a:p>
                  </a:txBody>
                  <a:tcPr marL="0" marR="0" marT="0" marB="0" anchor="ctr"/>
                </a:tc>
                <a:tc>
                  <a:txBody>
                    <a:bodyPr/>
                    <a:lstStyle/>
                    <a:p>
                      <a:pPr algn="ctr">
                        <a:buNone/>
                      </a:pPr>
                      <a:r>
                        <a:rPr lang="en-US" sz="700">
                          <a:effectLst/>
                        </a:rPr>
                        <a:t>What impact does this Risk have (High, Medium, Low)</a:t>
                      </a:r>
                    </a:p>
                  </a:txBody>
                  <a:tcPr marL="0" marR="0" marT="0" marB="0" anchor="ctr"/>
                </a:tc>
                <a:tc>
                  <a:txBody>
                    <a:bodyPr/>
                    <a:lstStyle/>
                    <a:p>
                      <a:pPr algn="ctr">
                        <a:buNone/>
                      </a:pPr>
                      <a:r>
                        <a:rPr lang="en-US" sz="700">
                          <a:effectLst/>
                        </a:rPr>
                        <a:t>Describe the impact in terms of cost, schedule or scope</a:t>
                      </a:r>
                    </a:p>
                  </a:txBody>
                  <a:tcPr marL="0" marR="0" marT="0" marB="0" anchor="ctr"/>
                </a:tc>
                <a:tc>
                  <a:txBody>
                    <a:bodyPr/>
                    <a:lstStyle/>
                    <a:p>
                      <a:pPr algn="ctr">
                        <a:buNone/>
                      </a:pPr>
                      <a:r>
                        <a:rPr lang="en-US" sz="700">
                          <a:effectLst/>
                        </a:rPr>
                        <a:t>Approved by</a:t>
                      </a:r>
                    </a:p>
                  </a:txBody>
                  <a:tcPr marL="0" marR="0" marT="0" marB="0" anchor="ctr"/>
                </a:tc>
                <a:tc>
                  <a:txBody>
                    <a:bodyPr/>
                    <a:lstStyle/>
                    <a:p>
                      <a:pPr algn="ctr">
                        <a:buNone/>
                      </a:pPr>
                      <a:r>
                        <a:rPr lang="en-US" sz="700">
                          <a:effectLst/>
                        </a:rPr>
                        <a:t>Action taken to mitigate Risk?</a:t>
                      </a:r>
                    </a:p>
                  </a:txBody>
                  <a:tcPr marL="0" marR="0" marT="0" marB="0" anchor="ctr"/>
                </a:tc>
                <a:extLst>
                  <a:ext uri="{0D108BD9-81ED-4DB2-BD59-A6C34878D82A}">
                    <a16:rowId xmlns:a16="http://schemas.microsoft.com/office/drawing/2014/main" val="436583934"/>
                  </a:ext>
                </a:extLst>
              </a:tr>
              <a:tr h="321800">
                <a:tc>
                  <a:txBody>
                    <a:bodyPr/>
                    <a:lstStyle/>
                    <a:p>
                      <a:pPr algn="ctr">
                        <a:buNone/>
                      </a:pPr>
                      <a:r>
                        <a:rPr lang="en-US" sz="700">
                          <a:effectLst/>
                        </a:rPr>
                        <a:t>1</a:t>
                      </a:r>
                    </a:p>
                  </a:txBody>
                  <a:tcPr marL="0" marR="0" marT="0" marB="0" anchor="ctr"/>
                </a:tc>
                <a:tc>
                  <a:txBody>
                    <a:bodyPr/>
                    <a:lstStyle/>
                    <a:p>
                      <a:pPr>
                        <a:buNone/>
                      </a:pPr>
                      <a:r>
                        <a:rPr lang="en-US" sz="700">
                          <a:effectLst/>
                        </a:rPr>
                        <a:t>Structural instability during build or wind test</a:t>
                      </a:r>
                    </a:p>
                  </a:txBody>
                  <a:tcPr marL="0" marR="0" marT="0" marB="0" anchor="ctr"/>
                </a:tc>
                <a:tc>
                  <a:txBody>
                    <a:bodyPr/>
                    <a:lstStyle/>
                    <a:p>
                      <a:pPr>
                        <a:buNone/>
                      </a:pPr>
                      <a:r>
                        <a:rPr lang="en-US" sz="700">
                          <a:effectLst/>
                        </a:rPr>
                        <a:t>Discovered by team</a:t>
                      </a:r>
                    </a:p>
                  </a:txBody>
                  <a:tcPr marL="0" marR="0" marT="0" marB="0" anchor="ctr"/>
                </a:tc>
                <a:tc>
                  <a:txBody>
                    <a:bodyPr/>
                    <a:lstStyle/>
                    <a:p>
                      <a:pPr>
                        <a:buNone/>
                      </a:pPr>
                      <a:r>
                        <a:rPr lang="en-US" sz="700">
                          <a:effectLst/>
                        </a:rPr>
                        <a:t>High</a:t>
                      </a:r>
                    </a:p>
                  </a:txBody>
                  <a:tcPr marL="0" marR="0" marT="0" marB="0" anchor="ctr"/>
                </a:tc>
                <a:tc>
                  <a:txBody>
                    <a:bodyPr/>
                    <a:lstStyle/>
                    <a:p>
                      <a:pPr>
                        <a:buNone/>
                      </a:pPr>
                      <a:r>
                        <a:rPr lang="en-US" sz="700">
                          <a:effectLst/>
                        </a:rPr>
                        <a:t>May collapse, requires rebuild – impacts scope &amp; schedule</a:t>
                      </a:r>
                    </a:p>
                  </a:txBody>
                  <a:tcPr marL="0" marR="0" marT="0" marB="0" anchor="ctr"/>
                </a:tc>
                <a:tc>
                  <a:txBody>
                    <a:bodyPr/>
                    <a:lstStyle/>
                    <a:p>
                      <a:pPr>
                        <a:buNone/>
                      </a:pPr>
                      <a:r>
                        <a:rPr lang="en-US" sz="700">
                          <a:effectLst/>
                        </a:rPr>
                        <a:t>Project Manager</a:t>
                      </a:r>
                    </a:p>
                  </a:txBody>
                  <a:tcPr marL="0" marR="0" marT="0" marB="0" anchor="ctr"/>
                </a:tc>
                <a:tc>
                  <a:txBody>
                    <a:bodyPr/>
                    <a:lstStyle/>
                    <a:p>
                      <a:pPr>
                        <a:buNone/>
                      </a:pPr>
                      <a:r>
                        <a:rPr lang="en-US" sz="700">
                          <a:effectLst/>
                        </a:rPr>
                        <a:t>Reinforced lower structure</a:t>
                      </a:r>
                    </a:p>
                  </a:txBody>
                  <a:tcPr marL="0" marR="0" marT="0" marB="0" anchor="ctr"/>
                </a:tc>
                <a:extLst>
                  <a:ext uri="{0D108BD9-81ED-4DB2-BD59-A6C34878D82A}">
                    <a16:rowId xmlns:a16="http://schemas.microsoft.com/office/drawing/2014/main" val="1526473116"/>
                  </a:ext>
                </a:extLst>
              </a:tr>
              <a:tr h="321800">
                <a:tc>
                  <a:txBody>
                    <a:bodyPr/>
                    <a:lstStyle/>
                    <a:p>
                      <a:pPr algn="ctr">
                        <a:buNone/>
                      </a:pPr>
                      <a:r>
                        <a:rPr lang="en-US" sz="700">
                          <a:effectLst/>
                        </a:rPr>
                        <a:t>2</a:t>
                      </a:r>
                    </a:p>
                  </a:txBody>
                  <a:tcPr marL="0" marR="0" marT="0" marB="0" anchor="ctr"/>
                </a:tc>
                <a:tc>
                  <a:txBody>
                    <a:bodyPr/>
                    <a:lstStyle/>
                    <a:p>
                      <a:pPr>
                        <a:buNone/>
                      </a:pPr>
                      <a:r>
                        <a:rPr lang="en-US" sz="700">
                          <a:effectLst/>
                        </a:rPr>
                        <a:t>Weight imbalance from heavy top materials</a:t>
                      </a:r>
                    </a:p>
                  </a:txBody>
                  <a:tcPr marL="0" marR="0" marT="0" marB="0" anchor="ctr"/>
                </a:tc>
                <a:tc>
                  <a:txBody>
                    <a:bodyPr/>
                    <a:lstStyle/>
                    <a:p>
                      <a:pPr>
                        <a:buNone/>
                      </a:pPr>
                      <a:r>
                        <a:rPr lang="en-US" sz="700">
                          <a:effectLst/>
                        </a:rPr>
                        <a:t>Team observation</a:t>
                      </a:r>
                    </a:p>
                  </a:txBody>
                  <a:tcPr marL="0" marR="0" marT="0" marB="0" anchor="ctr"/>
                </a:tc>
                <a:tc>
                  <a:txBody>
                    <a:bodyPr/>
                    <a:lstStyle/>
                    <a:p>
                      <a:pPr>
                        <a:buNone/>
                      </a:pPr>
                      <a:r>
                        <a:rPr lang="en-US" sz="700">
                          <a:effectLst/>
                        </a:rPr>
                        <a:t>High</a:t>
                      </a:r>
                    </a:p>
                  </a:txBody>
                  <a:tcPr marL="0" marR="0" marT="0" marB="0" anchor="ctr"/>
                </a:tc>
                <a:tc>
                  <a:txBody>
                    <a:bodyPr/>
                    <a:lstStyle/>
                    <a:p>
                      <a:pPr>
                        <a:buNone/>
                      </a:pPr>
                      <a:r>
                        <a:rPr lang="en-US" sz="700">
                          <a:effectLst/>
                        </a:rPr>
                        <a:t>Could tip model; risk to stability and rework</a:t>
                      </a:r>
                    </a:p>
                  </a:txBody>
                  <a:tcPr marL="0" marR="0" marT="0" marB="0" anchor="ctr"/>
                </a:tc>
                <a:tc>
                  <a:txBody>
                    <a:bodyPr/>
                    <a:lstStyle/>
                    <a:p>
                      <a:pPr>
                        <a:buNone/>
                      </a:pPr>
                      <a:r>
                        <a:rPr lang="en-US" sz="700">
                          <a:effectLst/>
                        </a:rPr>
                        <a:t>Sponsor</a:t>
                      </a:r>
                    </a:p>
                  </a:txBody>
                  <a:tcPr marL="0" marR="0" marT="0" marB="0" anchor="ctr"/>
                </a:tc>
                <a:tc>
                  <a:txBody>
                    <a:bodyPr/>
                    <a:lstStyle/>
                    <a:p>
                      <a:pPr>
                        <a:buNone/>
                      </a:pPr>
                      <a:r>
                        <a:rPr lang="en-US" sz="700">
                          <a:effectLst/>
                        </a:rPr>
                        <a:t>Redesigned upper layout, shifted materials</a:t>
                      </a:r>
                    </a:p>
                  </a:txBody>
                  <a:tcPr marL="0" marR="0" marT="0" marB="0" anchor="ctr"/>
                </a:tc>
                <a:extLst>
                  <a:ext uri="{0D108BD9-81ED-4DB2-BD59-A6C34878D82A}">
                    <a16:rowId xmlns:a16="http://schemas.microsoft.com/office/drawing/2014/main" val="1497989442"/>
                  </a:ext>
                </a:extLst>
              </a:tr>
              <a:tr h="472643">
                <a:tc>
                  <a:txBody>
                    <a:bodyPr/>
                    <a:lstStyle/>
                    <a:p>
                      <a:pPr algn="ctr">
                        <a:buNone/>
                      </a:pPr>
                      <a:r>
                        <a:rPr lang="en-US" sz="700">
                          <a:effectLst/>
                        </a:rPr>
                        <a:t>3</a:t>
                      </a:r>
                    </a:p>
                  </a:txBody>
                  <a:tcPr marL="0" marR="0" marT="0" marB="0" anchor="ctr"/>
                </a:tc>
                <a:tc>
                  <a:txBody>
                    <a:bodyPr/>
                    <a:lstStyle/>
                    <a:p>
                      <a:pPr>
                        <a:buNone/>
                      </a:pPr>
                      <a:r>
                        <a:rPr lang="en-US" sz="700">
                          <a:effectLst/>
                        </a:rPr>
                        <a:t>Material fatigue – straw weakening</a:t>
                      </a:r>
                    </a:p>
                  </a:txBody>
                  <a:tcPr marL="0" marR="0" marT="0" marB="0" anchor="ctr"/>
                </a:tc>
                <a:tc>
                  <a:txBody>
                    <a:bodyPr/>
                    <a:lstStyle/>
                    <a:p>
                      <a:pPr>
                        <a:buNone/>
                      </a:pPr>
                      <a:r>
                        <a:rPr lang="en-US" sz="700">
                          <a:effectLst/>
                        </a:rPr>
                        <a:t>Project Manager</a:t>
                      </a:r>
                    </a:p>
                  </a:txBody>
                  <a:tcPr marL="0" marR="0" marT="0" marB="0" anchor="ctr"/>
                </a:tc>
                <a:tc>
                  <a:txBody>
                    <a:bodyPr/>
                    <a:lstStyle/>
                    <a:p>
                      <a:pPr>
                        <a:buNone/>
                      </a:pPr>
                      <a:r>
                        <a:rPr lang="en-US" sz="700">
                          <a:effectLst/>
                        </a:rPr>
                        <a:t>Medium</a:t>
                      </a:r>
                    </a:p>
                  </a:txBody>
                  <a:tcPr marL="0" marR="0" marT="0" marB="0" anchor="ctr"/>
                </a:tc>
                <a:tc>
                  <a:txBody>
                    <a:bodyPr/>
                    <a:lstStyle/>
                    <a:p>
                      <a:pPr>
                        <a:buNone/>
                      </a:pPr>
                      <a:r>
                        <a:rPr lang="en-US" sz="700">
                          <a:effectLst/>
                        </a:rPr>
                        <a:t>May bend/fail under stress, risk of failure</a:t>
                      </a:r>
                    </a:p>
                  </a:txBody>
                  <a:tcPr marL="0" marR="0" marT="0" marB="0" anchor="ctr"/>
                </a:tc>
                <a:tc>
                  <a:txBody>
                    <a:bodyPr/>
                    <a:lstStyle/>
                    <a:p>
                      <a:pPr>
                        <a:buNone/>
                      </a:pPr>
                      <a:r>
                        <a:rPr lang="en-US" sz="700">
                          <a:effectLst/>
                        </a:rPr>
                        <a:t>Sponsor</a:t>
                      </a:r>
                    </a:p>
                  </a:txBody>
                  <a:tcPr marL="0" marR="0" marT="0" marB="0" anchor="ctr"/>
                </a:tc>
                <a:tc>
                  <a:txBody>
                    <a:bodyPr/>
                    <a:lstStyle/>
                    <a:p>
                      <a:pPr>
                        <a:buNone/>
                      </a:pPr>
                      <a:r>
                        <a:rPr lang="en-US" sz="700">
                          <a:effectLst/>
                        </a:rPr>
                        <a:t>Added structural connectors and adjusted height</a:t>
                      </a:r>
                    </a:p>
                  </a:txBody>
                  <a:tcPr marL="0" marR="0" marT="0" marB="0" anchor="ctr"/>
                </a:tc>
                <a:extLst>
                  <a:ext uri="{0D108BD9-81ED-4DB2-BD59-A6C34878D82A}">
                    <a16:rowId xmlns:a16="http://schemas.microsoft.com/office/drawing/2014/main" val="3553903184"/>
                  </a:ext>
                </a:extLst>
              </a:tr>
              <a:tr h="472643">
                <a:tc>
                  <a:txBody>
                    <a:bodyPr/>
                    <a:lstStyle/>
                    <a:p>
                      <a:pPr algn="ctr">
                        <a:buNone/>
                      </a:pPr>
                      <a:r>
                        <a:rPr lang="en-US" sz="700">
                          <a:effectLst/>
                        </a:rPr>
                        <a:t>4</a:t>
                      </a:r>
                    </a:p>
                  </a:txBody>
                  <a:tcPr marL="0" marR="0" marT="0" marB="0" anchor="ctr"/>
                </a:tc>
                <a:tc>
                  <a:txBody>
                    <a:bodyPr/>
                    <a:lstStyle/>
                    <a:p>
                      <a:pPr>
                        <a:buNone/>
                      </a:pPr>
                      <a:r>
                        <a:rPr lang="en-US" sz="700">
                          <a:effectLst/>
                        </a:rPr>
                        <a:t>Overuse of costly materials (e.g., large Legos)</a:t>
                      </a:r>
                    </a:p>
                  </a:txBody>
                  <a:tcPr marL="0" marR="0" marT="0" marB="0" anchor="ctr"/>
                </a:tc>
                <a:tc>
                  <a:txBody>
                    <a:bodyPr/>
                    <a:lstStyle/>
                    <a:p>
                      <a:pPr>
                        <a:buNone/>
                      </a:pPr>
                      <a:r>
                        <a:rPr lang="en-US" sz="700">
                          <a:effectLst/>
                        </a:rPr>
                        <a:t>Project Manager</a:t>
                      </a:r>
                    </a:p>
                  </a:txBody>
                  <a:tcPr marL="0" marR="0" marT="0" marB="0" anchor="ctr"/>
                </a:tc>
                <a:tc>
                  <a:txBody>
                    <a:bodyPr/>
                    <a:lstStyle/>
                    <a:p>
                      <a:pPr>
                        <a:buNone/>
                      </a:pPr>
                      <a:r>
                        <a:rPr lang="en-US" sz="700">
                          <a:effectLst/>
                        </a:rPr>
                        <a:t>Medium</a:t>
                      </a:r>
                    </a:p>
                  </a:txBody>
                  <a:tcPr marL="0" marR="0" marT="0" marB="0" anchor="ctr"/>
                </a:tc>
                <a:tc>
                  <a:txBody>
                    <a:bodyPr/>
                    <a:lstStyle/>
                    <a:p>
                      <a:pPr>
                        <a:buNone/>
                      </a:pPr>
                      <a:r>
                        <a:rPr lang="en-US" sz="700">
                          <a:effectLst/>
                        </a:rPr>
                        <a:t>Exceeds budget, risk of shortage</a:t>
                      </a:r>
                    </a:p>
                  </a:txBody>
                  <a:tcPr marL="0" marR="0" marT="0" marB="0" anchor="ctr"/>
                </a:tc>
                <a:tc>
                  <a:txBody>
                    <a:bodyPr/>
                    <a:lstStyle/>
                    <a:p>
                      <a:pPr>
                        <a:buNone/>
                      </a:pPr>
                      <a:r>
                        <a:rPr lang="en-US" sz="700">
                          <a:effectLst/>
                        </a:rPr>
                        <a:t>Sponsor</a:t>
                      </a:r>
                    </a:p>
                  </a:txBody>
                  <a:tcPr marL="0" marR="0" marT="0" marB="0" anchor="ctr"/>
                </a:tc>
                <a:tc>
                  <a:txBody>
                    <a:bodyPr/>
                    <a:lstStyle/>
                    <a:p>
                      <a:pPr>
                        <a:buNone/>
                      </a:pPr>
                      <a:r>
                        <a:rPr lang="en-US" sz="700">
                          <a:effectLst/>
                        </a:rPr>
                        <a:t>Swapped to cost-effective base &amp; reduced wood use</a:t>
                      </a:r>
                    </a:p>
                  </a:txBody>
                  <a:tcPr marL="0" marR="0" marT="0" marB="0" anchor="ctr"/>
                </a:tc>
                <a:extLst>
                  <a:ext uri="{0D108BD9-81ED-4DB2-BD59-A6C34878D82A}">
                    <a16:rowId xmlns:a16="http://schemas.microsoft.com/office/drawing/2014/main" val="2697207103"/>
                  </a:ext>
                </a:extLst>
              </a:tr>
              <a:tr h="321800">
                <a:tc>
                  <a:txBody>
                    <a:bodyPr/>
                    <a:lstStyle/>
                    <a:p>
                      <a:pPr algn="ctr">
                        <a:buNone/>
                      </a:pPr>
                      <a:r>
                        <a:rPr lang="en-US" sz="700">
                          <a:effectLst/>
                        </a:rPr>
                        <a:t>5</a:t>
                      </a:r>
                    </a:p>
                  </a:txBody>
                  <a:tcPr marL="0" marR="0" marT="0" marB="0" anchor="ctr"/>
                </a:tc>
                <a:tc>
                  <a:txBody>
                    <a:bodyPr/>
                    <a:lstStyle/>
                    <a:p>
                      <a:pPr>
                        <a:buNone/>
                      </a:pPr>
                      <a:r>
                        <a:rPr lang="en-US" sz="700">
                          <a:effectLst/>
                        </a:rPr>
                        <a:t>Lack of planning caused inefficiencies</a:t>
                      </a:r>
                    </a:p>
                  </a:txBody>
                  <a:tcPr marL="0" marR="0" marT="0" marB="0" anchor="ctr"/>
                </a:tc>
                <a:tc>
                  <a:txBody>
                    <a:bodyPr/>
                    <a:lstStyle/>
                    <a:p>
                      <a:pPr>
                        <a:buNone/>
                      </a:pPr>
                      <a:r>
                        <a:rPr lang="en-US" sz="700">
                          <a:effectLst/>
                        </a:rPr>
                        <a:t>Discovered during planning</a:t>
                      </a:r>
                    </a:p>
                  </a:txBody>
                  <a:tcPr marL="0" marR="0" marT="0" marB="0" anchor="ctr"/>
                </a:tc>
                <a:tc>
                  <a:txBody>
                    <a:bodyPr/>
                    <a:lstStyle/>
                    <a:p>
                      <a:pPr>
                        <a:buNone/>
                      </a:pPr>
                      <a:r>
                        <a:rPr lang="en-US" sz="700">
                          <a:effectLst/>
                        </a:rPr>
                        <a:t>Medium</a:t>
                      </a:r>
                    </a:p>
                  </a:txBody>
                  <a:tcPr marL="0" marR="0" marT="0" marB="0" anchor="ctr"/>
                </a:tc>
                <a:tc>
                  <a:txBody>
                    <a:bodyPr/>
                    <a:lstStyle/>
                    <a:p>
                      <a:pPr>
                        <a:buNone/>
                      </a:pPr>
                      <a:r>
                        <a:rPr lang="en-US" sz="700">
                          <a:effectLst/>
                        </a:rPr>
                        <a:t>Waste &amp; redesign added effort, impacted cost</a:t>
                      </a:r>
                    </a:p>
                  </a:txBody>
                  <a:tcPr marL="0" marR="0" marT="0" marB="0" anchor="ctr"/>
                </a:tc>
                <a:tc>
                  <a:txBody>
                    <a:bodyPr/>
                    <a:lstStyle/>
                    <a:p>
                      <a:pPr>
                        <a:buNone/>
                      </a:pPr>
                      <a:r>
                        <a:rPr lang="en-US" sz="700">
                          <a:effectLst/>
                        </a:rPr>
                        <a:t>PM &amp; Team</a:t>
                      </a:r>
                    </a:p>
                  </a:txBody>
                  <a:tcPr marL="0" marR="0" marT="0" marB="0" anchor="ctr"/>
                </a:tc>
                <a:tc>
                  <a:txBody>
                    <a:bodyPr/>
                    <a:lstStyle/>
                    <a:p>
                      <a:pPr>
                        <a:buNone/>
                      </a:pPr>
                      <a:r>
                        <a:rPr lang="en-US" sz="700">
                          <a:effectLst/>
                        </a:rPr>
                        <a:t>Updated design mid-way for savings</a:t>
                      </a:r>
                    </a:p>
                  </a:txBody>
                  <a:tcPr marL="0" marR="0" marT="0" marB="0" anchor="ctr"/>
                </a:tc>
                <a:extLst>
                  <a:ext uri="{0D108BD9-81ED-4DB2-BD59-A6C34878D82A}">
                    <a16:rowId xmlns:a16="http://schemas.microsoft.com/office/drawing/2014/main" val="4190182929"/>
                  </a:ext>
                </a:extLst>
              </a:tr>
              <a:tr h="321800">
                <a:tc>
                  <a:txBody>
                    <a:bodyPr/>
                    <a:lstStyle/>
                    <a:p>
                      <a:pPr algn="ctr">
                        <a:buNone/>
                      </a:pPr>
                      <a:r>
                        <a:rPr lang="en-US" sz="700">
                          <a:effectLst/>
                        </a:rPr>
                        <a:t>6</a:t>
                      </a:r>
                    </a:p>
                  </a:txBody>
                  <a:tcPr marL="0" marR="0" marT="0" marB="0" anchor="ctr"/>
                </a:tc>
                <a:tc>
                  <a:txBody>
                    <a:bodyPr/>
                    <a:lstStyle/>
                    <a:p>
                      <a:pPr>
                        <a:buNone/>
                      </a:pPr>
                      <a:r>
                        <a:rPr lang="en-US" sz="700">
                          <a:effectLst/>
                        </a:rPr>
                        <a:t>Feature change: Staircase design</a:t>
                      </a:r>
                    </a:p>
                  </a:txBody>
                  <a:tcPr marL="0" marR="0" marT="0" marB="0" anchor="ctr"/>
                </a:tc>
                <a:tc>
                  <a:txBody>
                    <a:bodyPr/>
                    <a:lstStyle/>
                    <a:p>
                      <a:pPr>
                        <a:buNone/>
                      </a:pPr>
                      <a:r>
                        <a:rPr lang="en-US" sz="700">
                          <a:effectLst/>
                        </a:rPr>
                        <a:t>Sponsor input</a:t>
                      </a:r>
                    </a:p>
                  </a:txBody>
                  <a:tcPr marL="0" marR="0" marT="0" marB="0" anchor="ctr"/>
                </a:tc>
                <a:tc>
                  <a:txBody>
                    <a:bodyPr/>
                    <a:lstStyle/>
                    <a:p>
                      <a:pPr>
                        <a:buNone/>
                      </a:pPr>
                      <a:r>
                        <a:rPr lang="en-US" sz="700">
                          <a:effectLst/>
                        </a:rPr>
                        <a:t>Low</a:t>
                      </a:r>
                    </a:p>
                  </a:txBody>
                  <a:tcPr marL="0" marR="0" marT="0" marB="0" anchor="ctr"/>
                </a:tc>
                <a:tc>
                  <a:txBody>
                    <a:bodyPr/>
                    <a:lstStyle/>
                    <a:p>
                      <a:pPr>
                        <a:buNone/>
                      </a:pPr>
                      <a:r>
                        <a:rPr lang="en-US" sz="700">
                          <a:effectLst/>
                        </a:rPr>
                        <a:t>Impacts schedule, but adds uniqueness</a:t>
                      </a:r>
                    </a:p>
                  </a:txBody>
                  <a:tcPr marL="0" marR="0" marT="0" marB="0" anchor="ctr"/>
                </a:tc>
                <a:tc>
                  <a:txBody>
                    <a:bodyPr/>
                    <a:lstStyle/>
                    <a:p>
                      <a:pPr>
                        <a:buNone/>
                      </a:pPr>
                      <a:r>
                        <a:rPr lang="en-US" sz="700">
                          <a:effectLst/>
                        </a:rPr>
                        <a:t>Sponsor</a:t>
                      </a:r>
                    </a:p>
                  </a:txBody>
                  <a:tcPr marL="0" marR="0" marT="0" marB="0" anchor="ctr"/>
                </a:tc>
                <a:tc>
                  <a:txBody>
                    <a:bodyPr/>
                    <a:lstStyle/>
                    <a:p>
                      <a:pPr>
                        <a:buNone/>
                      </a:pPr>
                      <a:r>
                        <a:rPr lang="en-US" sz="700">
                          <a:effectLst/>
                        </a:rPr>
                        <a:t>Approved &amp; integrated feature</a:t>
                      </a:r>
                    </a:p>
                  </a:txBody>
                  <a:tcPr marL="0" marR="0" marT="0" marB="0" anchor="ctr"/>
                </a:tc>
                <a:extLst>
                  <a:ext uri="{0D108BD9-81ED-4DB2-BD59-A6C34878D82A}">
                    <a16:rowId xmlns:a16="http://schemas.microsoft.com/office/drawing/2014/main" val="2118267148"/>
                  </a:ext>
                </a:extLst>
              </a:tr>
              <a:tr h="321800">
                <a:tc>
                  <a:txBody>
                    <a:bodyPr/>
                    <a:lstStyle/>
                    <a:p>
                      <a:pPr algn="ctr">
                        <a:buNone/>
                      </a:pPr>
                      <a:r>
                        <a:rPr lang="en-US" sz="700">
                          <a:effectLst/>
                        </a:rPr>
                        <a:t>7</a:t>
                      </a:r>
                    </a:p>
                  </a:txBody>
                  <a:tcPr marL="0" marR="0" marT="0" marB="0" anchor="ctr"/>
                </a:tc>
                <a:tc>
                  <a:txBody>
                    <a:bodyPr/>
                    <a:lstStyle/>
                    <a:p>
                      <a:pPr>
                        <a:buNone/>
                      </a:pPr>
                      <a:r>
                        <a:rPr lang="en-US" sz="700">
                          <a:effectLst/>
                        </a:rPr>
                        <a:t>Time constraints within build window</a:t>
                      </a:r>
                    </a:p>
                  </a:txBody>
                  <a:tcPr marL="0" marR="0" marT="0" marB="0" anchor="ctr"/>
                </a:tc>
                <a:tc>
                  <a:txBody>
                    <a:bodyPr/>
                    <a:lstStyle/>
                    <a:p>
                      <a:pPr>
                        <a:buNone/>
                      </a:pPr>
                      <a:r>
                        <a:rPr lang="en-US" sz="700">
                          <a:effectLst/>
                        </a:rPr>
                        <a:t>Observed by PM</a:t>
                      </a:r>
                    </a:p>
                  </a:txBody>
                  <a:tcPr marL="0" marR="0" marT="0" marB="0" anchor="ctr"/>
                </a:tc>
                <a:tc>
                  <a:txBody>
                    <a:bodyPr/>
                    <a:lstStyle/>
                    <a:p>
                      <a:pPr>
                        <a:buNone/>
                      </a:pPr>
                      <a:r>
                        <a:rPr lang="en-US" sz="700">
                          <a:effectLst/>
                        </a:rPr>
                        <a:t>High</a:t>
                      </a:r>
                    </a:p>
                  </a:txBody>
                  <a:tcPr marL="0" marR="0" marT="0" marB="0" anchor="ctr"/>
                </a:tc>
                <a:tc>
                  <a:txBody>
                    <a:bodyPr/>
                    <a:lstStyle/>
                    <a:p>
                      <a:pPr>
                        <a:buNone/>
                      </a:pPr>
                      <a:r>
                        <a:rPr lang="en-US" sz="700">
                          <a:effectLst/>
                        </a:rPr>
                        <a:t>Delay risks project completion</a:t>
                      </a:r>
                    </a:p>
                  </a:txBody>
                  <a:tcPr marL="0" marR="0" marT="0" marB="0" anchor="ctr"/>
                </a:tc>
                <a:tc>
                  <a:txBody>
                    <a:bodyPr/>
                    <a:lstStyle/>
                    <a:p>
                      <a:pPr>
                        <a:buNone/>
                      </a:pPr>
                      <a:r>
                        <a:rPr lang="en-US" sz="700">
                          <a:effectLst/>
                        </a:rPr>
                        <a:t>PM</a:t>
                      </a:r>
                    </a:p>
                  </a:txBody>
                  <a:tcPr marL="0" marR="0" marT="0" marB="0" anchor="ctr"/>
                </a:tc>
                <a:tc>
                  <a:txBody>
                    <a:bodyPr/>
                    <a:lstStyle/>
                    <a:p>
                      <a:pPr>
                        <a:buNone/>
                      </a:pPr>
                      <a:r>
                        <a:rPr lang="en-US" sz="700">
                          <a:effectLst/>
                        </a:rPr>
                        <a:t>Adjusted task timing, simplified phases</a:t>
                      </a:r>
                    </a:p>
                  </a:txBody>
                  <a:tcPr marL="0" marR="0" marT="0" marB="0" anchor="ctr"/>
                </a:tc>
                <a:extLst>
                  <a:ext uri="{0D108BD9-81ED-4DB2-BD59-A6C34878D82A}">
                    <a16:rowId xmlns:a16="http://schemas.microsoft.com/office/drawing/2014/main" val="666919062"/>
                  </a:ext>
                </a:extLst>
              </a:tr>
              <a:tr h="321800">
                <a:tc>
                  <a:txBody>
                    <a:bodyPr/>
                    <a:lstStyle/>
                    <a:p>
                      <a:pPr algn="ctr">
                        <a:buNone/>
                      </a:pPr>
                      <a:r>
                        <a:rPr lang="en-US" sz="700">
                          <a:effectLst/>
                        </a:rPr>
                        <a:t>8</a:t>
                      </a:r>
                    </a:p>
                  </a:txBody>
                  <a:tcPr marL="0" marR="0" marT="0" marB="0" anchor="ctr"/>
                </a:tc>
                <a:tc>
                  <a:txBody>
                    <a:bodyPr/>
                    <a:lstStyle/>
                    <a:p>
                      <a:pPr>
                        <a:buNone/>
                      </a:pPr>
                      <a:r>
                        <a:rPr lang="en-US" sz="700">
                          <a:effectLst/>
                        </a:rPr>
                        <a:t>Aesthetic vs. structural practicality conflict</a:t>
                      </a:r>
                    </a:p>
                  </a:txBody>
                  <a:tcPr marL="0" marR="0" marT="0" marB="0" anchor="ctr"/>
                </a:tc>
                <a:tc>
                  <a:txBody>
                    <a:bodyPr/>
                    <a:lstStyle/>
                    <a:p>
                      <a:pPr>
                        <a:buNone/>
                      </a:pPr>
                      <a:r>
                        <a:rPr lang="en-US" sz="700">
                          <a:effectLst/>
                        </a:rPr>
                        <a:t>All team</a:t>
                      </a:r>
                    </a:p>
                  </a:txBody>
                  <a:tcPr marL="0" marR="0" marT="0" marB="0" anchor="ctr"/>
                </a:tc>
                <a:tc>
                  <a:txBody>
                    <a:bodyPr/>
                    <a:lstStyle/>
                    <a:p>
                      <a:pPr>
                        <a:buNone/>
                      </a:pPr>
                      <a:r>
                        <a:rPr lang="en-US" sz="700">
                          <a:effectLst/>
                        </a:rPr>
                        <a:t>Medium</a:t>
                      </a:r>
                    </a:p>
                  </a:txBody>
                  <a:tcPr marL="0" marR="0" marT="0" marB="0" anchor="ctr"/>
                </a:tc>
                <a:tc>
                  <a:txBody>
                    <a:bodyPr/>
                    <a:lstStyle/>
                    <a:p>
                      <a:pPr>
                        <a:buNone/>
                      </a:pPr>
                      <a:r>
                        <a:rPr lang="en-US" sz="700">
                          <a:effectLst/>
                        </a:rPr>
                        <a:t>Luxury look could undermine strength</a:t>
                      </a:r>
                    </a:p>
                  </a:txBody>
                  <a:tcPr marL="0" marR="0" marT="0" marB="0" anchor="ctr"/>
                </a:tc>
                <a:tc>
                  <a:txBody>
                    <a:bodyPr/>
                    <a:lstStyle/>
                    <a:p>
                      <a:pPr>
                        <a:buNone/>
                      </a:pPr>
                      <a:r>
                        <a:rPr lang="en-US" sz="700">
                          <a:effectLst/>
                        </a:rPr>
                        <a:t>PM &amp; Sponsor</a:t>
                      </a:r>
                    </a:p>
                  </a:txBody>
                  <a:tcPr marL="0" marR="0" marT="0" marB="0" anchor="ctr"/>
                </a:tc>
                <a:tc>
                  <a:txBody>
                    <a:bodyPr/>
                    <a:lstStyle/>
                    <a:p>
                      <a:pPr>
                        <a:buNone/>
                      </a:pPr>
                      <a:r>
                        <a:rPr lang="en-US" sz="700">
                          <a:effectLst/>
                        </a:rPr>
                        <a:t>Balanced function with visual impact</a:t>
                      </a:r>
                    </a:p>
                  </a:txBody>
                  <a:tcPr marL="0" marR="0" marT="0" marB="0" anchor="ctr"/>
                </a:tc>
                <a:extLst>
                  <a:ext uri="{0D108BD9-81ED-4DB2-BD59-A6C34878D82A}">
                    <a16:rowId xmlns:a16="http://schemas.microsoft.com/office/drawing/2014/main" val="179135668"/>
                  </a:ext>
                </a:extLst>
              </a:tr>
            </a:tbl>
          </a:graphicData>
        </a:graphic>
      </p:graphicFrame>
      <p:sp>
        <p:nvSpPr>
          <p:cNvPr id="18" name="TextBox 17">
            <a:extLst>
              <a:ext uri="{FF2B5EF4-FFF2-40B4-BE49-F238E27FC236}">
                <a16:creationId xmlns:a16="http://schemas.microsoft.com/office/drawing/2014/main" id="{A3351047-D725-8A21-252A-0AD31C978B0A}"/>
              </a:ext>
            </a:extLst>
          </p:cNvPr>
          <p:cNvSpPr txBox="1"/>
          <p:nvPr/>
        </p:nvSpPr>
        <p:spPr>
          <a:xfrm>
            <a:off x="495900" y="199073"/>
            <a:ext cx="815220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3600" kern="1200">
                <a:solidFill>
                  <a:schemeClr val="tx1"/>
                </a:solidFill>
                <a:latin typeface="+mn-lt"/>
                <a:ea typeface="+mn-ea"/>
                <a:cs typeface="+mn-cs"/>
              </a:rPr>
              <a:t>Risk and Change Management</a:t>
            </a:r>
          </a:p>
        </p:txBody>
      </p:sp>
    </p:spTree>
    <p:extLst>
      <p:ext uri="{BB962C8B-B14F-4D97-AF65-F5344CB8AC3E}">
        <p14:creationId xmlns:p14="http://schemas.microsoft.com/office/powerpoint/2010/main" val="307859931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7F128DCE-E09C-440B-732B-9400600424FA}"/>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21BDB8BF-BC3B-10D2-B8CD-301533578511}"/>
              </a:ext>
            </a:extLst>
          </p:cNvPr>
          <p:cNvSpPr txBox="1">
            <a:spLocks noGrp="1"/>
          </p:cNvSpPr>
          <p:nvPr>
            <p:ph type="title"/>
          </p:nvPr>
        </p:nvSpPr>
        <p:spPr>
          <a:xfrm>
            <a:off x="713225" y="457299"/>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solidFill>
                  <a:srgbClr val="FFFFFF"/>
                </a:solidFill>
              </a:rPr>
              <a:t>Lessons Learned</a:t>
            </a:r>
          </a:p>
        </p:txBody>
      </p:sp>
      <p:sp>
        <p:nvSpPr>
          <p:cNvPr id="142" name="Google Shape;142;p28">
            <a:extLst>
              <a:ext uri="{FF2B5EF4-FFF2-40B4-BE49-F238E27FC236}">
                <a16:creationId xmlns:a16="http://schemas.microsoft.com/office/drawing/2014/main" id="{C046623E-A0B6-0C73-1EFD-4D239845E201}"/>
              </a:ext>
            </a:extLst>
          </p:cNvPr>
          <p:cNvSpPr txBox="1">
            <a:spLocks noGrp="1"/>
          </p:cNvSpPr>
          <p:nvPr>
            <p:ph type="body" idx="1"/>
          </p:nvPr>
        </p:nvSpPr>
        <p:spPr>
          <a:xfrm>
            <a:off x="713225" y="1136053"/>
            <a:ext cx="7263614" cy="3463372"/>
          </a:xfrm>
          <a:prstGeom prst="rect">
            <a:avLst/>
          </a:prstGeom>
        </p:spPr>
        <p:txBody>
          <a:bodyPr spcFirstLastPara="1" wrap="square" lIns="91425" tIns="91425" rIns="91425" bIns="91425" anchor="t" anchorCtr="0">
            <a:noAutofit/>
          </a:bodyPr>
          <a:lstStyle/>
          <a:p>
            <a:pPr>
              <a:lnSpc>
                <a:spcPct val="150000"/>
              </a:lnSpc>
              <a:buClr>
                <a:schemeClr val="tx1"/>
              </a:buClr>
            </a:pPr>
            <a:r>
              <a:rPr lang="en-US" sz="1300">
                <a:solidFill>
                  <a:srgbClr val="FFFFFF"/>
                </a:solidFill>
              </a:rPr>
              <a:t>S</a:t>
            </a:r>
            <a:r>
              <a:rPr lang="en-US" sz="1300">
                <a:solidFill>
                  <a:srgbClr val="FFFFFF"/>
                </a:solidFill>
                <a:latin typeface="Century Gothic"/>
                <a:cs typeface="Times New Roman"/>
              </a:rPr>
              <a:t>tart small because early simplicity prevents later overhauls.</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A sturdy base eliminates the need for excessive upper-level materials.</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Collaboration leads to creative, budget-conscious innovations.</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Agile flexibility made our Waterfall structure more resilient and responsive to challenges.</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When beginning a building we should have an initial draft/ blueprint to understand what we want to build. </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We need to focus more on the base and build up without spending too much on resources at the bottom of the building since costs add up with the heavier material</a:t>
            </a:r>
            <a:endParaRPr lang="en-US" sz="1300">
              <a:solidFill>
                <a:srgbClr val="FFFFFF"/>
              </a:solidFill>
              <a:latin typeface="Century Gothic"/>
            </a:endParaRPr>
          </a:p>
          <a:p>
            <a:pPr>
              <a:lnSpc>
                <a:spcPct val="150000"/>
              </a:lnSpc>
              <a:buClr>
                <a:schemeClr val="tx1"/>
              </a:buClr>
            </a:pPr>
            <a:r>
              <a:rPr lang="en-US" sz="1300">
                <a:solidFill>
                  <a:srgbClr val="FFFFFF"/>
                </a:solidFill>
                <a:latin typeface="Century Gothic"/>
                <a:cs typeface="Times New Roman"/>
              </a:rPr>
              <a:t>Double check the material we have in our planned arsenal box for construction </a:t>
            </a:r>
            <a:endParaRPr lang="en-US" sz="1300">
              <a:solidFill>
                <a:srgbClr val="FFFFFF"/>
              </a:solidFill>
              <a:latin typeface="Century Gothic"/>
            </a:endParaRPr>
          </a:p>
          <a:p>
            <a:pPr marL="171450" indent="-171450">
              <a:lnSpc>
                <a:spcPct val="150000"/>
              </a:lnSpc>
              <a:buClr>
                <a:srgbClr val="000000"/>
              </a:buClr>
            </a:pPr>
            <a:endParaRPr lang="en-US" sz="1300">
              <a:solidFill>
                <a:srgbClr val="FFFFFF"/>
              </a:solidFill>
            </a:endParaRP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25342687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782ECC84-F48F-D2E2-94E4-A245A7864381}"/>
            </a:ext>
          </a:extLst>
        </p:cNvPr>
        <p:cNvGrpSpPr/>
        <p:nvPr/>
      </p:nvGrpSpPr>
      <p:grpSpPr>
        <a:xfrm>
          <a:off x="0" y="0"/>
          <a:ext cx="0" cy="0"/>
          <a:chOff x="0" y="0"/>
          <a:chExt cx="0" cy="0"/>
        </a:xfrm>
      </p:grpSpPr>
      <p:sp>
        <p:nvSpPr>
          <p:cNvPr id="142" name="Google Shape;142;p28">
            <a:extLst>
              <a:ext uri="{FF2B5EF4-FFF2-40B4-BE49-F238E27FC236}">
                <a16:creationId xmlns:a16="http://schemas.microsoft.com/office/drawing/2014/main" id="{28B5F66C-DBBE-2DB7-9739-BA01E0E86DD8}"/>
              </a:ext>
            </a:extLst>
          </p:cNvPr>
          <p:cNvSpPr txBox="1">
            <a:spLocks noGrp="1"/>
          </p:cNvSpPr>
          <p:nvPr>
            <p:ph type="body" idx="1"/>
          </p:nvPr>
        </p:nvSpPr>
        <p:spPr>
          <a:xfrm>
            <a:off x="713225" y="1284797"/>
            <a:ext cx="7375126" cy="3495359"/>
          </a:xfrm>
          <a:prstGeom prst="rect">
            <a:avLst/>
          </a:prstGeom>
        </p:spPr>
        <p:txBody>
          <a:bodyPr spcFirstLastPara="1" wrap="square" lIns="91425" tIns="91425" rIns="91425" bIns="91425" anchor="t" anchorCtr="0">
            <a:noAutofit/>
          </a:bodyPr>
          <a:lstStyle/>
          <a:p>
            <a:pPr>
              <a:lnSpc>
                <a:spcPct val="150000"/>
              </a:lnSpc>
              <a:buClr>
                <a:schemeClr val="tx1"/>
              </a:buClr>
            </a:pPr>
            <a:r>
              <a:rPr lang="en-US" sz="1500">
                <a:solidFill>
                  <a:srgbClr val="FFFFFF"/>
                </a:solidFill>
                <a:cs typeface="Times New Roman"/>
              </a:rPr>
              <a:t>Final Presentation – Documents the project in its entirety, from planning to execution, to final delivery.</a:t>
            </a:r>
          </a:p>
          <a:p>
            <a:pPr>
              <a:lnSpc>
                <a:spcPct val="150000"/>
              </a:lnSpc>
              <a:buClr>
                <a:schemeClr val="tx1"/>
              </a:buClr>
            </a:pPr>
            <a:r>
              <a:rPr lang="en-US" sz="1500">
                <a:solidFill>
                  <a:srgbClr val="FFFFFF"/>
                </a:solidFill>
                <a:cs typeface="Times New Roman"/>
              </a:rPr>
              <a:t>Business Case – Presents the needs and purpose of the project</a:t>
            </a:r>
          </a:p>
          <a:p>
            <a:pPr>
              <a:lnSpc>
                <a:spcPct val="150000"/>
              </a:lnSpc>
              <a:buClr>
                <a:schemeClr val="tx1"/>
              </a:buClr>
            </a:pPr>
            <a:r>
              <a:rPr lang="en-US" sz="1500">
                <a:solidFill>
                  <a:srgbClr val="FFFFFF"/>
                </a:solidFill>
                <a:cs typeface="Times New Roman"/>
              </a:rPr>
              <a:t>Project Charter – Describes and defines the scope of the project</a:t>
            </a:r>
            <a:endParaRPr lang="en-US">
              <a:solidFill>
                <a:srgbClr val="FFFFFF"/>
              </a:solidFill>
            </a:endParaRPr>
          </a:p>
          <a:p>
            <a:pPr>
              <a:lnSpc>
                <a:spcPct val="150000"/>
              </a:lnSpc>
              <a:buClr>
                <a:schemeClr val="tx1"/>
              </a:buClr>
            </a:pPr>
            <a:r>
              <a:rPr lang="en-US" sz="1500">
                <a:solidFill>
                  <a:srgbClr val="FFFFFF"/>
                </a:solidFill>
                <a:cs typeface="Times New Roman"/>
              </a:rPr>
              <a:t>Budget – Containing a detailed breakdown of the materials used during construction</a:t>
            </a:r>
          </a:p>
          <a:p>
            <a:pPr>
              <a:lnSpc>
                <a:spcPct val="150000"/>
              </a:lnSpc>
              <a:buClr>
                <a:schemeClr val="tx1"/>
              </a:buClr>
            </a:pPr>
            <a:r>
              <a:rPr lang="en-US" sz="1500">
                <a:solidFill>
                  <a:srgbClr val="FFFFFF"/>
                </a:solidFill>
                <a:cs typeface="Times New Roman"/>
              </a:rPr>
              <a:t>Additional planning &amp; descriptive documentation – Schedule, Risks, Lessons Learned</a:t>
            </a:r>
          </a:p>
          <a:p>
            <a:pPr marL="628650" lvl="1" indent="-171450">
              <a:lnSpc>
                <a:spcPct val="150000"/>
              </a:lnSpc>
              <a:buClr>
                <a:srgbClr val="000000"/>
              </a:buClr>
            </a:pPr>
            <a:endParaRPr lang="en-US">
              <a:solidFill>
                <a:srgbClr val="FFFFFF"/>
              </a:solidFill>
              <a:cs typeface="Times New Roman"/>
            </a:endParaRPr>
          </a:p>
          <a:p>
            <a:pPr marL="342900" indent="-213995">
              <a:buClr>
                <a:srgbClr val="000000"/>
              </a:buClr>
              <a:buAutoNum type="arabicPeriod"/>
            </a:pPr>
            <a:endParaRPr lang="en-US" sz="1600">
              <a:solidFill>
                <a:srgbClr val="FFFFFF"/>
              </a:solidFill>
              <a:cs typeface="Times New Roman"/>
            </a:endParaRPr>
          </a:p>
        </p:txBody>
      </p:sp>
      <p:sp>
        <p:nvSpPr>
          <p:cNvPr id="5" name="Google Shape;141;p28">
            <a:extLst>
              <a:ext uri="{FF2B5EF4-FFF2-40B4-BE49-F238E27FC236}">
                <a16:creationId xmlns:a16="http://schemas.microsoft.com/office/drawing/2014/main" id="{4BF2CBE5-B259-CE52-4943-1D70881675E5}"/>
              </a:ext>
            </a:extLst>
          </p:cNvPr>
          <p:cNvSpPr txBox="1">
            <a:spLocks/>
          </p:cNvSpPr>
          <p:nvPr/>
        </p:nvSpPr>
        <p:spPr>
          <a:xfrm>
            <a:off x="713225" y="545223"/>
            <a:ext cx="7717500" cy="572700"/>
          </a:xfrm>
          <a:prstGeom prst="rect">
            <a:avLst/>
          </a:prstGeom>
          <a:effectLst/>
        </p:spPr>
        <p:txBody>
          <a:bodyPr spcFirstLastPara="1" vert="horz" wrap="square" lIns="91425" tIns="91425" rIns="91425" bIns="91425" rtlCol="0" anchor="t" anchorCtr="0">
            <a:noAutofit/>
          </a:bodyPr>
          <a:lstStyle>
            <a:lvl1pPr lvl="0" algn="ctr" defTabSz="342900" rtl="0" eaLnBrk="1" latinLnBrk="0" hangingPunct="1">
              <a:spcBef>
                <a:spcPts val="0"/>
              </a:spcBef>
              <a:spcAft>
                <a:spcPts val="0"/>
              </a:spcAft>
              <a:buSzPts val="2800"/>
              <a:buNone/>
              <a:defRPr sz="2700" kern="1200" cap="all">
                <a:ln w="3175" cmpd="sng">
                  <a:noFill/>
                </a:ln>
                <a:solidFill>
                  <a:schemeClr val="tx1"/>
                </a:solidFill>
                <a:effectLst/>
                <a:latin typeface="+mj-lt"/>
                <a:ea typeface="+mj-ea"/>
                <a:cs typeface="+mj-cs"/>
              </a:defRPr>
            </a:lvl1pPr>
            <a:lvl2pPr lvl="1" eaLnBrk="1" hangingPunct="1">
              <a:spcBef>
                <a:spcPts val="0"/>
              </a:spcBef>
              <a:spcAft>
                <a:spcPts val="0"/>
              </a:spcAft>
              <a:buSzPts val="2800"/>
              <a:buNone/>
              <a:defRPr>
                <a:solidFill>
                  <a:schemeClr val="tx2"/>
                </a:solidFill>
              </a:defRPr>
            </a:lvl2pPr>
            <a:lvl3pPr lvl="2" eaLnBrk="1" hangingPunct="1">
              <a:spcBef>
                <a:spcPts val="0"/>
              </a:spcBef>
              <a:spcAft>
                <a:spcPts val="0"/>
              </a:spcAft>
              <a:buSzPts val="2800"/>
              <a:buNone/>
              <a:defRPr>
                <a:solidFill>
                  <a:schemeClr val="tx2"/>
                </a:solidFill>
              </a:defRPr>
            </a:lvl3pPr>
            <a:lvl4pPr lvl="3" eaLnBrk="1" hangingPunct="1">
              <a:spcBef>
                <a:spcPts val="0"/>
              </a:spcBef>
              <a:spcAft>
                <a:spcPts val="0"/>
              </a:spcAft>
              <a:buSzPts val="2800"/>
              <a:buNone/>
              <a:defRPr>
                <a:solidFill>
                  <a:schemeClr val="tx2"/>
                </a:solidFill>
              </a:defRPr>
            </a:lvl4pPr>
            <a:lvl5pPr lvl="4" eaLnBrk="1" hangingPunct="1">
              <a:spcBef>
                <a:spcPts val="0"/>
              </a:spcBef>
              <a:spcAft>
                <a:spcPts val="0"/>
              </a:spcAft>
              <a:buSzPts val="2800"/>
              <a:buNone/>
              <a:defRPr>
                <a:solidFill>
                  <a:schemeClr val="tx2"/>
                </a:solidFill>
              </a:defRPr>
            </a:lvl5pPr>
            <a:lvl6pPr lvl="5" eaLnBrk="1" hangingPunct="1">
              <a:spcBef>
                <a:spcPts val="0"/>
              </a:spcBef>
              <a:spcAft>
                <a:spcPts val="0"/>
              </a:spcAft>
              <a:buSzPts val="2800"/>
              <a:buNone/>
              <a:defRPr>
                <a:solidFill>
                  <a:schemeClr val="tx2"/>
                </a:solidFill>
              </a:defRPr>
            </a:lvl6pPr>
            <a:lvl7pPr lvl="6" eaLnBrk="1" hangingPunct="1">
              <a:spcBef>
                <a:spcPts val="0"/>
              </a:spcBef>
              <a:spcAft>
                <a:spcPts val="0"/>
              </a:spcAft>
              <a:buSzPts val="2800"/>
              <a:buNone/>
              <a:defRPr>
                <a:solidFill>
                  <a:schemeClr val="tx2"/>
                </a:solidFill>
              </a:defRPr>
            </a:lvl7pPr>
            <a:lvl8pPr lvl="7" eaLnBrk="1" hangingPunct="1">
              <a:spcBef>
                <a:spcPts val="0"/>
              </a:spcBef>
              <a:spcAft>
                <a:spcPts val="0"/>
              </a:spcAft>
              <a:buSzPts val="2800"/>
              <a:buNone/>
              <a:defRPr>
                <a:solidFill>
                  <a:schemeClr val="tx2"/>
                </a:solidFill>
              </a:defRPr>
            </a:lvl8pPr>
            <a:lvl9pPr lvl="8" eaLnBrk="1" hangingPunct="1">
              <a:spcBef>
                <a:spcPts val="0"/>
              </a:spcBef>
              <a:spcAft>
                <a:spcPts val="0"/>
              </a:spcAft>
              <a:buSzPts val="2800"/>
              <a:buNone/>
              <a:defRPr>
                <a:solidFill>
                  <a:schemeClr val="tx2"/>
                </a:solidFill>
              </a:defRPr>
            </a:lvl9pPr>
          </a:lstStyle>
          <a:p>
            <a:pPr>
              <a:buClrTx/>
              <a:buFontTx/>
            </a:pPr>
            <a:r>
              <a:rPr lang="en-US">
                <a:solidFill>
                  <a:srgbClr val="FFFFFF"/>
                </a:solidFill>
              </a:rPr>
              <a:t>Artifacts and Deliverables</a:t>
            </a:r>
          </a:p>
        </p:txBody>
      </p:sp>
    </p:spTree>
    <p:extLst>
      <p:ext uri="{BB962C8B-B14F-4D97-AF65-F5344CB8AC3E}">
        <p14:creationId xmlns:p14="http://schemas.microsoft.com/office/powerpoint/2010/main" val="179062593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211AA294-047E-B1F9-0E2C-2610C4CDE2FD}"/>
            </a:ext>
          </a:extLst>
        </p:cNvPr>
        <p:cNvGrpSpPr/>
        <p:nvPr/>
      </p:nvGrpSpPr>
      <p:grpSpPr>
        <a:xfrm>
          <a:off x="0" y="0"/>
          <a:ext cx="0" cy="0"/>
          <a:chOff x="0" y="0"/>
          <a:chExt cx="0" cy="0"/>
        </a:xfrm>
      </p:grpSpPr>
      <p:sp>
        <p:nvSpPr>
          <p:cNvPr id="5" name="Title 4">
            <a:extLst>
              <a:ext uri="{FF2B5EF4-FFF2-40B4-BE49-F238E27FC236}">
                <a16:creationId xmlns:a16="http://schemas.microsoft.com/office/drawing/2014/main" id="{03261947-95FC-007D-A301-819F96E576FF}"/>
              </a:ext>
            </a:extLst>
          </p:cNvPr>
          <p:cNvSpPr>
            <a:spLocks noGrp="1"/>
          </p:cNvSpPr>
          <p:nvPr>
            <p:ph type="title"/>
          </p:nvPr>
        </p:nvSpPr>
        <p:spPr/>
        <p:txBody>
          <a:bodyPr/>
          <a:lstStyle/>
          <a:p>
            <a:r>
              <a:rPr lang="en-US">
                <a:solidFill>
                  <a:srgbClr val="FFFFFF"/>
                </a:solidFill>
              </a:rPr>
              <a:t>A.G.I Platform usage</a:t>
            </a:r>
          </a:p>
        </p:txBody>
      </p:sp>
      <p:sp>
        <p:nvSpPr>
          <p:cNvPr id="142" name="Google Shape;142;p28">
            <a:extLst>
              <a:ext uri="{FF2B5EF4-FFF2-40B4-BE49-F238E27FC236}">
                <a16:creationId xmlns:a16="http://schemas.microsoft.com/office/drawing/2014/main" id="{23C02F83-C915-90C8-99F9-8CE7F60BDB22}"/>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a:lnSpc>
                <a:spcPct val="150000"/>
              </a:lnSpc>
              <a:buClr>
                <a:schemeClr val="tx1"/>
              </a:buClr>
            </a:pPr>
            <a:r>
              <a:rPr lang="en-US">
                <a:solidFill>
                  <a:srgbClr val="FFFFFF"/>
                </a:solidFill>
                <a:ea typeface="+mn-lt"/>
                <a:cs typeface="+mn-lt"/>
              </a:rPr>
              <a:t>Identify the A.G.I. platform that was used, include prompts, responses and references identified by the platform.</a:t>
            </a:r>
            <a:endParaRPr lang="en-US">
              <a:solidFill>
                <a:srgbClr val="FFFFFF"/>
              </a:solidFill>
              <a:cs typeface="Times New Roman"/>
            </a:endParaRPr>
          </a:p>
          <a:p>
            <a:pPr lvl="1">
              <a:lnSpc>
                <a:spcPct val="150000"/>
              </a:lnSpc>
              <a:buClr>
                <a:schemeClr val="tx1"/>
              </a:buClr>
            </a:pPr>
            <a:r>
              <a:rPr lang="en-US">
                <a:solidFill>
                  <a:srgbClr val="FFFFFF"/>
                </a:solidFill>
                <a:ea typeface="+mn-lt"/>
                <a:cs typeface="+mn-lt"/>
              </a:rPr>
              <a:t>“Hi what I need is a picture that I can use as a background to my ppt on a building model like this, I do not need any content for this.”</a:t>
            </a:r>
            <a:endParaRPr lang="en-US">
              <a:solidFill>
                <a:srgbClr val="FFFFFF"/>
              </a:solidFill>
              <a:cs typeface="Times New Roman"/>
            </a:endParaRPr>
          </a:p>
          <a:p>
            <a:pPr lvl="1">
              <a:lnSpc>
                <a:spcPct val="150000"/>
              </a:lnSpc>
              <a:buClr>
                <a:schemeClr val="tx1"/>
              </a:buClr>
            </a:pPr>
            <a:r>
              <a:rPr lang="en-US">
                <a:solidFill>
                  <a:srgbClr val="FFFFFF"/>
                </a:solidFill>
                <a:ea typeface="+mn-lt"/>
                <a:cs typeface="+mn-lt"/>
              </a:rPr>
              <a:t>“We are going to design a building as below. This building will have 4 squares in the base with LEGOS and one square will go up to 4 floors then other one 3 floors the other one 2 floors and last one is single story. It will create as a staircase for the skyscraper. We can call it step on heaven. Provide building designs.”</a:t>
            </a:r>
            <a:endParaRPr lang="en-US">
              <a:solidFill>
                <a:srgbClr val="FFFFFF"/>
              </a:solidFill>
            </a:endParaRPr>
          </a:p>
          <a:p>
            <a:pPr marL="171450" indent="-171450">
              <a:lnSpc>
                <a:spcPct val="150000"/>
              </a:lnSpc>
              <a:buClr>
                <a:srgbClr val="000000"/>
              </a:buClr>
            </a:pPr>
            <a:endParaRPr lang="en-US">
              <a:solidFill>
                <a:srgbClr val="FFFFFF"/>
              </a:solidFill>
            </a:endParaRPr>
          </a:p>
          <a:p>
            <a:pPr marL="628650" lvl="1" indent="-171450">
              <a:lnSpc>
                <a:spcPct val="150000"/>
              </a:lnSpc>
            </a:pPr>
            <a:endParaRPr lang="en-US">
              <a:solidFill>
                <a:srgbClr val="FFFFFF"/>
              </a:solidFill>
            </a:endParaRPr>
          </a:p>
        </p:txBody>
      </p:sp>
    </p:spTree>
    <p:extLst>
      <p:ext uri="{BB962C8B-B14F-4D97-AF65-F5344CB8AC3E}">
        <p14:creationId xmlns:p14="http://schemas.microsoft.com/office/powerpoint/2010/main" val="22944424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10000">
              <a:schemeClr val="bg2">
                <a:tint val="97000"/>
                <a:hueMod val="92000"/>
                <a:satMod val="169000"/>
                <a:lumMod val="164000"/>
              </a:schemeClr>
            </a:gs>
            <a:gs pos="100000">
              <a:schemeClr val="bg2">
                <a:shade val="96000"/>
                <a:satMod val="120000"/>
                <a:lumMod val="90000"/>
              </a:schemeClr>
            </a:gs>
          </a:gsLst>
          <a:lin ang="6120000" scaled="1"/>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CC7770B-E4E1-42D6-9437-DAA4A3A9E6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905229" y="2222498"/>
            <a:ext cx="2236395" cy="2406650"/>
            <a:chOff x="9206969" y="2963333"/>
            <a:chExt cx="2981858" cy="3208867"/>
          </a:xfrm>
        </p:grpSpPr>
        <p:cxnSp>
          <p:nvCxnSpPr>
            <p:cNvPr id="10" name="Straight Connector 9">
              <a:extLst>
                <a:ext uri="{FF2B5EF4-FFF2-40B4-BE49-F238E27FC236}">
                  <a16:creationId xmlns:a16="http://schemas.microsoft.com/office/drawing/2014/main" id="{5A26DE5B-A1A6-4746-8EF7-4D6809ED75E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a:extLst>
                <a:ext uri="{FF2B5EF4-FFF2-40B4-BE49-F238E27FC236}">
                  <a16:creationId xmlns:a16="http://schemas.microsoft.com/office/drawing/2014/main" id="{377A3DDA-BF17-4302-867E-EBFD777B06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a:extLst>
                <a:ext uri="{FF2B5EF4-FFF2-40B4-BE49-F238E27FC236}">
                  <a16:creationId xmlns:a16="http://schemas.microsoft.com/office/drawing/2014/main" id="{CBE30704-4227-4B7B-BDB8-BFCF39086F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3" name="Straight Connector 12">
              <a:extLst>
                <a:ext uri="{FF2B5EF4-FFF2-40B4-BE49-F238E27FC236}">
                  <a16:creationId xmlns:a16="http://schemas.microsoft.com/office/drawing/2014/main" id="{B923B1E7-AEA4-42D8-8F4A-9D116F2966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4" name="Straight Connector 13">
              <a:extLst>
                <a:ext uri="{FF2B5EF4-FFF2-40B4-BE49-F238E27FC236}">
                  <a16:creationId xmlns:a16="http://schemas.microsoft.com/office/drawing/2014/main" id="{321B6244-6EAE-442C-ACCF-8146103EC1D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useBgFill="1">
        <p:nvSpPr>
          <p:cNvPr id="16" name="Rectangle 15">
            <a:extLst>
              <a:ext uri="{FF2B5EF4-FFF2-40B4-BE49-F238E27FC236}">
                <a16:creationId xmlns:a16="http://schemas.microsoft.com/office/drawing/2014/main" id="{290FE681-1E05-478A-89DC-5F7AB37CFD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2E2F21DC-5F0E-42CF-B89C-C1E25E175CB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488087" y="1149279"/>
            <a:ext cx="0" cy="2399169"/>
          </a:xfrm>
          <a:prstGeom prst="line">
            <a:avLst/>
          </a:prstGeom>
          <a:ln w="19050">
            <a:solidFill>
              <a:schemeClr val="tx1">
                <a:alpha val="60000"/>
              </a:schemeClr>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563DF23-31F0-3428-E40D-6FC84353EB98}"/>
              </a:ext>
            </a:extLst>
          </p:cNvPr>
          <p:cNvSpPr txBox="1"/>
          <p:nvPr/>
        </p:nvSpPr>
        <p:spPr>
          <a:xfrm>
            <a:off x="4112770" y="2065629"/>
            <a:ext cx="4582160" cy="307777"/>
          </a:xfrm>
          <a:prstGeom prst="rect">
            <a:avLst/>
          </a:prstGeom>
          <a:noFill/>
        </p:spPr>
        <p:txBody>
          <a:bodyPr wrap="square">
            <a:spAutoFit/>
          </a:bodyPr>
          <a:lstStyle/>
          <a:p>
            <a:pPr marL="0" marR="0" lvl="0" indent="0" algn="ctr" defTabSz="457200" rtl="0" eaLnBrk="1" fontAlgn="auto" latinLnBrk="0" hangingPunct="1">
              <a:lnSpc>
                <a:spcPct val="100000"/>
              </a:lnSpc>
              <a:spcBef>
                <a:spcPct val="20000"/>
              </a:spcBef>
              <a:spcAft>
                <a:spcPts val="600"/>
              </a:spcAft>
              <a:buClr>
                <a:prstClr val="white"/>
              </a:buClr>
              <a:buSzPct val="80000"/>
              <a:tabLst/>
              <a:defRPr/>
            </a:pPr>
            <a:r>
              <a:rPr kumimoji="0" lang="en-US" sz="1400" b="1" i="0" u="none" strike="noStrike" kern="1200" cap="none" spc="0" normalizeH="0" baseline="0" noProof="0" dirty="0">
                <a:ln>
                  <a:noFill/>
                </a:ln>
                <a:solidFill>
                  <a:prstClr val="white"/>
                </a:solidFill>
                <a:effectLst/>
                <a:uLnTx/>
                <a:uFillTx/>
                <a:latin typeface="Century Gothic" panose="020B0502020202020204"/>
                <a:ea typeface="+mn-ea"/>
                <a:cs typeface="+mn-cs"/>
                <a:sym typeface="Arial"/>
              </a:rPr>
              <a:t>Thank you!</a:t>
            </a:r>
          </a:p>
        </p:txBody>
      </p:sp>
    </p:spTree>
    <p:extLst>
      <p:ext uri="{BB962C8B-B14F-4D97-AF65-F5344CB8AC3E}">
        <p14:creationId xmlns:p14="http://schemas.microsoft.com/office/powerpoint/2010/main" val="12573008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FD8A6970-D959-0440-C244-F0670E37559B}"/>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CC7320F9-85F0-61A2-87CD-BFBD8C2D8217}"/>
              </a:ext>
            </a:extLst>
          </p:cNvPr>
          <p:cNvSpPr txBox="1">
            <a:spLocks noGrp="1"/>
          </p:cNvSpPr>
          <p:nvPr>
            <p:ph type="title"/>
          </p:nvPr>
        </p:nvSpPr>
        <p:spPr>
          <a:xfrm>
            <a:off x="713225" y="14595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Business Case</a:t>
            </a:r>
          </a:p>
        </p:txBody>
      </p:sp>
      <p:sp>
        <p:nvSpPr>
          <p:cNvPr id="142" name="Google Shape;142;p28">
            <a:extLst>
              <a:ext uri="{FF2B5EF4-FFF2-40B4-BE49-F238E27FC236}">
                <a16:creationId xmlns:a16="http://schemas.microsoft.com/office/drawing/2014/main" id="{AD59DAEF-7933-FB27-A51E-D1A0409DB2CC}"/>
              </a:ext>
            </a:extLst>
          </p:cNvPr>
          <p:cNvSpPr txBox="1">
            <a:spLocks noGrp="1"/>
          </p:cNvSpPr>
          <p:nvPr>
            <p:ph type="body" idx="1"/>
          </p:nvPr>
        </p:nvSpPr>
        <p:spPr>
          <a:xfrm>
            <a:off x="392246" y="958520"/>
            <a:ext cx="8038479" cy="3416400"/>
          </a:xfrm>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What is this project about and what problem is it addressing?</a:t>
            </a:r>
          </a:p>
          <a:p>
            <a:pPr marL="628650" lvl="1"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This project is about designing a modular, multi-level residential tower model that symbolizes progress, ambition, and architectural creativity</a:t>
            </a:r>
          </a:p>
          <a:p>
            <a:pPr marL="628650" lvl="1"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It addresses the challenge of building a strong, tall, and visually appealing structure using limited, predefined materials in a cost-efficient manner</a:t>
            </a:r>
          </a:p>
          <a:p>
            <a:pPr marL="171450"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Why is this being done?</a:t>
            </a:r>
          </a:p>
          <a:p>
            <a:pPr marL="628650" lvl="1"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The City of Miami seeks to reinforce its skyline with sustainable and visually striking residential structures</a:t>
            </a:r>
          </a:p>
          <a:p>
            <a:pPr marL="628650" lvl="1" indent="-171450">
              <a:lnSpc>
                <a:spcPct val="150000"/>
              </a:lnSpc>
              <a:buClr>
                <a:schemeClr val="tx1"/>
              </a:buClr>
            </a:pPr>
            <a:r>
              <a:rPr lang="en-US" sz="1400" kern="100">
                <a:solidFill>
                  <a:schemeClr val="tx1"/>
                </a:solidFill>
                <a:effectLst/>
                <a:ea typeface="Aptos" panose="020B0004020202020204" pitchFamily="34" charset="0"/>
                <a:cs typeface="Times New Roman" panose="02020603050405020304" pitchFamily="18" charset="0"/>
              </a:rPr>
              <a:t>This model demonstrates a scalable concept that is affordable, sturdy, and resilient—showing how modern design can be achieved through thoughtful planning, even with basic resources</a:t>
            </a:r>
            <a:br>
              <a:rPr lang="en-US" sz="1400" kern="100">
                <a:solidFill>
                  <a:schemeClr val="tx1"/>
                </a:solidFill>
                <a:effectLst/>
                <a:ea typeface="Aptos" panose="020B0004020202020204" pitchFamily="34" charset="0"/>
                <a:cs typeface="Times New Roman" panose="02020603050405020304" pitchFamily="18" charset="0"/>
              </a:rPr>
            </a:br>
            <a:endParaRPr lang="en-US" sz="1400">
              <a:solidFill>
                <a:schemeClr val="tx1"/>
              </a:solidFill>
            </a:endParaRPr>
          </a:p>
        </p:txBody>
      </p:sp>
    </p:spTree>
    <p:extLst>
      <p:ext uri="{BB962C8B-B14F-4D97-AF65-F5344CB8AC3E}">
        <p14:creationId xmlns:p14="http://schemas.microsoft.com/office/powerpoint/2010/main" val="40079212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588BC356-035D-B159-0206-3F085B5868D5}"/>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36477BDA-E443-47FD-777B-E353DA2CB58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Business Case</a:t>
            </a:r>
          </a:p>
        </p:txBody>
      </p:sp>
      <p:sp>
        <p:nvSpPr>
          <p:cNvPr id="142" name="Google Shape;142;p28">
            <a:extLst>
              <a:ext uri="{FF2B5EF4-FFF2-40B4-BE49-F238E27FC236}">
                <a16:creationId xmlns:a16="http://schemas.microsoft.com/office/drawing/2014/main" id="{F3EB16C7-54BE-E79D-AB1C-4A78FF907920}"/>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Who is involved in this project?</a:t>
            </a:r>
          </a:p>
          <a:p>
            <a:pPr marL="628650" lvl="1" indent="-171450">
              <a:lnSpc>
                <a:spcPct val="150000"/>
              </a:lnSpc>
              <a:buClr>
                <a:schemeClr val="tx1"/>
              </a:buClr>
            </a:pPr>
            <a:r>
              <a:rPr lang="en-US" sz="1400" kern="100">
                <a:solidFill>
                  <a:schemeClr val="tx1"/>
                </a:solidFill>
                <a:latin typeface="+mj-lt"/>
                <a:ea typeface="Aptos" panose="020B0004020202020204" pitchFamily="34" charset="0"/>
                <a:cs typeface="Times New Roman" panose="02020603050405020304" pitchFamily="18" charset="0"/>
              </a:rPr>
              <a:t>Team Name: AAME Constructions</a:t>
            </a:r>
            <a:endParaRPr lang="en-US" sz="1400" kern="100">
              <a:solidFill>
                <a:schemeClr val="tx1"/>
              </a:solidFill>
              <a:effectLst/>
              <a:latin typeface="+mj-lt"/>
              <a:ea typeface="Aptos" panose="020B0004020202020204" pitchFamily="34" charset="0"/>
              <a:cs typeface="Times New Roman" panose="02020603050405020304" pitchFamily="18" charset="0"/>
            </a:endParaRPr>
          </a:p>
          <a:p>
            <a:pPr marL="628650" lvl="1"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Project Sponsor: </a:t>
            </a:r>
            <a:r>
              <a:rPr lang="en-US" sz="1400" kern="100" err="1">
                <a:solidFill>
                  <a:schemeClr val="tx1"/>
                </a:solidFill>
                <a:effectLst/>
                <a:latin typeface="+mj-lt"/>
                <a:ea typeface="Aptos" panose="020B0004020202020204" pitchFamily="34" charset="0"/>
                <a:cs typeface="Times New Roman" panose="02020603050405020304" pitchFamily="18" charset="0"/>
              </a:rPr>
              <a:t>Madhawa</a:t>
            </a:r>
            <a:r>
              <a:rPr lang="en-US" sz="1400" kern="100">
                <a:solidFill>
                  <a:schemeClr val="tx1"/>
                </a:solidFill>
                <a:effectLst/>
                <a:latin typeface="+mj-lt"/>
                <a:ea typeface="Aptos" panose="020B0004020202020204" pitchFamily="34" charset="0"/>
                <a:cs typeface="Times New Roman" panose="02020603050405020304" pitchFamily="18" charset="0"/>
              </a:rPr>
              <a:t> Gamage</a:t>
            </a:r>
          </a:p>
          <a:p>
            <a:pPr marL="628650" lvl="1"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Project Manager: Ashlynn Maddox</a:t>
            </a:r>
          </a:p>
          <a:p>
            <a:pPr marL="628650" lvl="1"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Team Members: Andrea Ramirez, Eduardo </a:t>
            </a:r>
            <a:r>
              <a:rPr lang="en-US" sz="1400" kern="100" err="1">
                <a:solidFill>
                  <a:schemeClr val="tx1"/>
                </a:solidFill>
                <a:effectLst/>
                <a:latin typeface="+mj-lt"/>
                <a:ea typeface="Aptos" panose="020B0004020202020204" pitchFamily="34" charset="0"/>
                <a:cs typeface="Times New Roman" panose="02020603050405020304" pitchFamily="18" charset="0"/>
              </a:rPr>
              <a:t>Vetancourt</a:t>
            </a:r>
            <a:endParaRPr lang="en-US" sz="1400" kern="100">
              <a:solidFill>
                <a:schemeClr val="tx1"/>
              </a:solidFill>
              <a:effectLst/>
              <a:latin typeface="+mj-lt"/>
              <a:ea typeface="Aptos" panose="020B0004020202020204" pitchFamily="34" charset="0"/>
              <a:cs typeface="Times New Roman" panose="02020603050405020304" pitchFamily="18" charset="0"/>
            </a:endParaRPr>
          </a:p>
          <a:p>
            <a:pPr marL="628650" lvl="1" indent="-171450">
              <a:lnSpc>
                <a:spcPct val="150000"/>
              </a:lnSpc>
              <a:buClr>
                <a:schemeClr val="tx1"/>
              </a:buClr>
            </a:pPr>
            <a:r>
              <a:rPr lang="en-US" sz="1400" kern="100">
                <a:solidFill>
                  <a:schemeClr val="tx1"/>
                </a:solidFill>
                <a:effectLst/>
                <a:latin typeface="+mj-lt"/>
                <a:ea typeface="Aptos" panose="020B0004020202020204" pitchFamily="34" charset="0"/>
                <a:cs typeface="Times New Roman" panose="02020603050405020304" pitchFamily="18" charset="0"/>
              </a:rPr>
              <a:t>Stakeholders: City of Miami, FIU College of Business, and local residents</a:t>
            </a:r>
            <a:br>
              <a:rPr lang="en-US" sz="1400" kern="100">
                <a:solidFill>
                  <a:schemeClr val="tx1"/>
                </a:solidFill>
                <a:effectLst/>
                <a:latin typeface="+mj-lt"/>
                <a:ea typeface="Aptos" panose="020B0004020202020204" pitchFamily="34" charset="0"/>
                <a:cs typeface="Times New Roman" panose="02020603050405020304" pitchFamily="18" charset="0"/>
              </a:rPr>
            </a:br>
            <a:endParaRPr lang="en-US" sz="1400">
              <a:solidFill>
                <a:schemeClr val="tx1"/>
              </a:solidFill>
              <a:latin typeface="+mj-lt"/>
            </a:endParaRPr>
          </a:p>
        </p:txBody>
      </p:sp>
    </p:spTree>
    <p:extLst>
      <p:ext uri="{BB962C8B-B14F-4D97-AF65-F5344CB8AC3E}">
        <p14:creationId xmlns:p14="http://schemas.microsoft.com/office/powerpoint/2010/main" val="1306092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E8B9F478-B3C3-BC5F-133F-301B474FF06D}"/>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A48C7CDF-3130-040E-6A04-6F191F98F601}"/>
              </a:ext>
            </a:extLst>
          </p:cNvPr>
          <p:cNvSpPr txBox="1">
            <a:spLocks noGrp="1"/>
          </p:cNvSpPr>
          <p:nvPr>
            <p:ph type="title"/>
          </p:nvPr>
        </p:nvSpPr>
        <p:spPr>
          <a:xfrm>
            <a:off x="713225" y="14595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Business Case</a:t>
            </a:r>
          </a:p>
        </p:txBody>
      </p:sp>
      <p:sp>
        <p:nvSpPr>
          <p:cNvPr id="142" name="Google Shape;142;p28">
            <a:extLst>
              <a:ext uri="{FF2B5EF4-FFF2-40B4-BE49-F238E27FC236}">
                <a16:creationId xmlns:a16="http://schemas.microsoft.com/office/drawing/2014/main" id="{75981D7F-D910-86DF-06B2-DE63F88E8607}"/>
              </a:ext>
            </a:extLst>
          </p:cNvPr>
          <p:cNvSpPr txBox="1">
            <a:spLocks noGrp="1"/>
          </p:cNvSpPr>
          <p:nvPr>
            <p:ph type="body" idx="1"/>
          </p:nvPr>
        </p:nvSpPr>
        <p:spPr>
          <a:xfrm>
            <a:off x="713225" y="721127"/>
            <a:ext cx="7067713" cy="4105849"/>
          </a:xfrm>
          <a:prstGeom prst="rect">
            <a:avLst/>
          </a:prstGeom>
        </p:spPr>
        <p:txBody>
          <a:bodyPr spcFirstLastPara="1" wrap="square" lIns="91425" tIns="91425" rIns="91425" bIns="91425" anchor="t" anchorCtr="0">
            <a:noAutofit/>
          </a:bodyPr>
          <a:lstStyle/>
          <a:p>
            <a:pPr marL="171450"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What is the estimated cost of the project?</a:t>
            </a:r>
          </a:p>
          <a:p>
            <a:pPr marL="628650" lvl="1"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The estimated material cost is $285000, based on the allocation of provided building materials:</a:t>
            </a:r>
          </a:p>
          <a:p>
            <a:pPr marL="1085850" lvl="2"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LEGO blocks Large: $7500</a:t>
            </a:r>
          </a:p>
          <a:p>
            <a:pPr marL="1085850" lvl="2"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LEGO blocks Small: $4500 </a:t>
            </a:r>
          </a:p>
          <a:p>
            <a:pPr marL="1085850" lvl="2"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Wood blocks: $20</a:t>
            </a:r>
          </a:p>
          <a:p>
            <a:pPr marL="1085850" lvl="2" indent="-171450">
              <a:lnSpc>
                <a:spcPct val="150000"/>
              </a:lnSpc>
              <a:buClr>
                <a:schemeClr val="tx1"/>
              </a:buClr>
            </a:pPr>
            <a:r>
              <a:rPr lang="en-US" sz="1300" kern="100">
                <a:solidFill>
                  <a:schemeClr val="tx1"/>
                </a:solidFill>
                <a:effectLst/>
                <a:ea typeface="Aptos" panose="020B0004020202020204" pitchFamily="34" charset="0"/>
                <a:cs typeface="Times New Roman" panose="02020603050405020304" pitchFamily="18" charset="0"/>
              </a:rPr>
              <a:t>Straws (short and long): $25</a:t>
            </a:r>
          </a:p>
          <a:p>
            <a:pPr marL="1085850" lvl="2" indent="-171450">
              <a:lnSpc>
                <a:spcPct val="150000"/>
              </a:lnSpc>
              <a:buClr>
                <a:schemeClr val="tx1"/>
              </a:buClr>
            </a:pPr>
            <a:r>
              <a:rPr lang="en-US" sz="1300" kern="100">
                <a:solidFill>
                  <a:schemeClr val="tx1"/>
                </a:solidFill>
                <a:ea typeface="Aptos" panose="020B0004020202020204" pitchFamily="34" charset="0"/>
                <a:cs typeface="Times New Roman" panose="02020603050405020304" pitchFamily="18" charset="0"/>
              </a:rPr>
              <a:t>Connectors: $25</a:t>
            </a:r>
            <a:endParaRPr lang="en-US" sz="1300" kern="100">
              <a:solidFill>
                <a:schemeClr val="tx1"/>
              </a:solidFill>
              <a:effectLst/>
              <a:ea typeface="Aptos" panose="020B0004020202020204" pitchFamily="34" charset="0"/>
              <a:cs typeface="Times New Roman" panose="02020603050405020304" pitchFamily="18" charset="0"/>
            </a:endParaRPr>
          </a:p>
          <a:p>
            <a:pPr marL="285750" indent="-285750">
              <a:lnSpc>
                <a:spcPct val="150000"/>
              </a:lnSpc>
              <a:buClr>
                <a:prstClr val="white"/>
              </a:buClr>
              <a:defRPr/>
            </a:pPr>
            <a:r>
              <a:rPr kumimoji="0" lang="en-US" sz="1300" b="0" i="0" u="none" strike="noStrike" kern="100" cap="none" spc="0" normalizeH="0" baseline="0" noProof="0">
                <a:ln>
                  <a:noFill/>
                </a:ln>
                <a:solidFill>
                  <a:prstClr val="white"/>
                </a:solidFill>
                <a:effectLst/>
                <a:uLnTx/>
                <a:uFillTx/>
                <a:latin typeface="Century Gothic" panose="020B0502020202020204"/>
                <a:ea typeface="Aptos" panose="020B0004020202020204" pitchFamily="34" charset="0"/>
                <a:cs typeface="Times New Roman" panose="02020603050405020304" pitchFamily="18" charset="0"/>
              </a:rPr>
              <a:t>When will the solution be completed?</a:t>
            </a:r>
          </a:p>
          <a:p>
            <a:pPr marL="742950" lvl="1" indent="-285750">
              <a:lnSpc>
                <a:spcPct val="150000"/>
              </a:lnSpc>
              <a:buClr>
                <a:prstClr val="white"/>
              </a:buClr>
              <a:defRPr/>
            </a:pPr>
            <a:r>
              <a:rPr lang="en-US" sz="1300" kern="100">
                <a:solidFill>
                  <a:prstClr val="white"/>
                </a:solidFill>
                <a:latin typeface="Century Gothic" panose="020B0502020202020204"/>
                <a:ea typeface="Aptos" panose="020B0004020202020204" pitchFamily="34" charset="0"/>
                <a:cs typeface="Times New Roman" panose="02020603050405020304" pitchFamily="18" charset="0"/>
              </a:rPr>
              <a:t>The project will follow a 2-week plan:</a:t>
            </a:r>
          </a:p>
          <a:p>
            <a:pPr marL="1200150" lvl="2" indent="-285750">
              <a:lnSpc>
                <a:spcPct val="150000"/>
              </a:lnSpc>
              <a:buClr>
                <a:prstClr val="white"/>
              </a:buClr>
              <a:defRPr/>
            </a:pPr>
            <a:r>
              <a:rPr kumimoji="0" lang="en-US" sz="1300" b="0" i="0" u="none" strike="noStrike" kern="100" cap="none" spc="0" normalizeH="0" baseline="0" noProof="0">
                <a:ln>
                  <a:noFill/>
                </a:ln>
                <a:solidFill>
                  <a:prstClr val="white"/>
                </a:solidFill>
                <a:effectLst/>
                <a:uLnTx/>
                <a:uFillTx/>
                <a:latin typeface="Century Gothic" panose="020B0502020202020204"/>
                <a:ea typeface="Aptos" panose="020B0004020202020204" pitchFamily="34" charset="0"/>
                <a:cs typeface="Times New Roman" panose="02020603050405020304" pitchFamily="18" charset="0"/>
              </a:rPr>
              <a:t>Week 1: Initiation and Planning</a:t>
            </a:r>
          </a:p>
          <a:p>
            <a:pPr marL="1200150" lvl="2" indent="-285750">
              <a:lnSpc>
                <a:spcPct val="150000"/>
              </a:lnSpc>
              <a:buClr>
                <a:prstClr val="white"/>
              </a:buClr>
              <a:defRPr/>
            </a:pPr>
            <a:r>
              <a:rPr lang="en-US" sz="1300" kern="100">
                <a:solidFill>
                  <a:prstClr val="white"/>
                </a:solidFill>
                <a:latin typeface="Century Gothic" panose="020B0502020202020204"/>
                <a:ea typeface="Aptos" panose="020B0004020202020204" pitchFamily="34" charset="0"/>
                <a:cs typeface="Times New Roman" panose="02020603050405020304" pitchFamily="18" charset="0"/>
              </a:rPr>
              <a:t>Week 2: Execution, Monitoring/Controlling, and Closeout</a:t>
            </a:r>
          </a:p>
          <a:p>
            <a:pPr marL="742950" lvl="1" indent="-285750">
              <a:lnSpc>
                <a:spcPct val="150000"/>
              </a:lnSpc>
              <a:buClr>
                <a:prstClr val="white"/>
              </a:buClr>
              <a:defRPr/>
            </a:pPr>
            <a:r>
              <a:rPr lang="en-US" sz="1300" kern="100">
                <a:solidFill>
                  <a:prstClr val="white"/>
                </a:solidFill>
                <a:latin typeface="Century Gothic" panose="020B0502020202020204"/>
                <a:ea typeface="Aptos" panose="020B0004020202020204" pitchFamily="34" charset="0"/>
                <a:cs typeface="Times New Roman" panose="02020603050405020304" pitchFamily="18" charset="0"/>
              </a:rPr>
              <a:t>Completion is expected by the end of Week 2</a:t>
            </a:r>
            <a:endParaRPr kumimoji="0" lang="en-US" sz="1300" b="0" i="0" u="none" strike="noStrike" kern="100" cap="none" spc="0" normalizeH="0" baseline="0" noProof="0">
              <a:ln>
                <a:noFill/>
              </a:ln>
              <a:solidFill>
                <a:prstClr val="white"/>
              </a:solidFill>
              <a:effectLst/>
              <a:uLnTx/>
              <a:uFillTx/>
              <a:latin typeface="Century Gothic" panose="020B0502020202020204"/>
              <a:ea typeface="Aptos" panose="020B0004020202020204" pitchFamily="34" charset="0"/>
              <a:cs typeface="Times New Roman" panose="02020603050405020304" pitchFamily="18" charset="0"/>
            </a:endParaRPr>
          </a:p>
          <a:p>
            <a:pPr marL="1085850" lvl="2" indent="-171450">
              <a:lnSpc>
                <a:spcPct val="150000"/>
              </a:lnSpc>
              <a:buClr>
                <a:schemeClr val="tx1"/>
              </a:buClr>
            </a:pPr>
            <a:endParaRPr lang="en-US" sz="1400">
              <a:solidFill>
                <a:schemeClr val="tx1"/>
              </a:solidFill>
            </a:endParaRPr>
          </a:p>
        </p:txBody>
      </p:sp>
    </p:spTree>
    <p:extLst>
      <p:ext uri="{BB962C8B-B14F-4D97-AF65-F5344CB8AC3E}">
        <p14:creationId xmlns:p14="http://schemas.microsoft.com/office/powerpoint/2010/main" val="1660208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4A9927A6-9025-1BF9-5916-5F651F27EF4B}"/>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996BDDAE-B9F5-3E10-FDE6-7E03AB5FD92E}"/>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t>Project Charter</a:t>
            </a:r>
          </a:p>
        </p:txBody>
      </p:sp>
      <p:sp>
        <p:nvSpPr>
          <p:cNvPr id="142" name="Google Shape;142;p28">
            <a:extLst>
              <a:ext uri="{FF2B5EF4-FFF2-40B4-BE49-F238E27FC236}">
                <a16:creationId xmlns:a16="http://schemas.microsoft.com/office/drawing/2014/main" id="{8B6473EE-F228-B333-1638-6AD59C824E0E}"/>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a:lnSpc>
                <a:spcPct val="150000"/>
              </a:lnSpc>
              <a:buClr>
                <a:srgbClr val="FFFFFF"/>
              </a:buClr>
            </a:pPr>
            <a:r>
              <a:rPr lang="en-US">
                <a:solidFill>
                  <a:schemeClr val="tx1"/>
                </a:solidFill>
              </a:rPr>
              <a:t>General Requirements:</a:t>
            </a:r>
            <a:endParaRPr lang="en-US"/>
          </a:p>
          <a:p>
            <a:pPr>
              <a:lnSpc>
                <a:spcPct val="150000"/>
              </a:lnSpc>
              <a:buClr>
                <a:srgbClr val="FFFFFF"/>
              </a:buClr>
            </a:pPr>
            <a:r>
              <a:rPr lang="en-US">
                <a:solidFill>
                  <a:schemeClr val="tx1"/>
                </a:solidFill>
              </a:rPr>
              <a:t>To complete the project, the team will require:</a:t>
            </a:r>
          </a:p>
          <a:p>
            <a:pPr lvl="1">
              <a:lnSpc>
                <a:spcPct val="150000"/>
              </a:lnSpc>
              <a:buClr>
                <a:srgbClr val="FFFFFF"/>
              </a:buClr>
            </a:pPr>
            <a:r>
              <a:rPr lang="en-US">
                <a:solidFill>
                  <a:schemeClr val="tx1"/>
                </a:solidFill>
              </a:rPr>
              <a:t>Building materials: LEGO blocks (2x1 and 1x1), wooden blocks (3"x0.5"), short and long straws, connectors.</a:t>
            </a:r>
          </a:p>
          <a:p>
            <a:pPr lvl="1">
              <a:lnSpc>
                <a:spcPct val="150000"/>
              </a:lnSpc>
              <a:buClr>
                <a:srgbClr val="FFFFFF"/>
              </a:buClr>
            </a:pPr>
            <a:r>
              <a:rPr lang="en-US">
                <a:solidFill>
                  <a:schemeClr val="tx1"/>
                </a:solidFill>
              </a:rPr>
              <a:t>Assigned roles: Project Sponsor, Project Manager, Team Members</a:t>
            </a:r>
          </a:p>
          <a:p>
            <a:pPr lvl="1">
              <a:lnSpc>
                <a:spcPct val="150000"/>
              </a:lnSpc>
              <a:buClr>
                <a:srgbClr val="FFFFFF"/>
              </a:buClr>
            </a:pPr>
            <a:r>
              <a:rPr lang="en-US">
                <a:solidFill>
                  <a:schemeClr val="tx1"/>
                </a:solidFill>
              </a:rPr>
              <a:t>Workspace for prototyping and assembly</a:t>
            </a:r>
          </a:p>
          <a:p>
            <a:pPr lvl="1">
              <a:lnSpc>
                <a:spcPct val="150000"/>
              </a:lnSpc>
              <a:buClr>
                <a:srgbClr val="FFFFFF"/>
              </a:buClr>
            </a:pPr>
            <a:r>
              <a:rPr lang="en-US">
                <a:solidFill>
                  <a:schemeClr val="tx1"/>
                </a:solidFill>
              </a:rPr>
              <a:t>Documentation templates for project planning and reporting</a:t>
            </a:r>
          </a:p>
          <a:p>
            <a:pPr>
              <a:lnSpc>
                <a:spcPct val="150000"/>
              </a:lnSpc>
              <a:buClr>
                <a:srgbClr val="FFFFFF"/>
              </a:buClr>
            </a:pPr>
            <a:r>
              <a:rPr lang="en-US">
                <a:solidFill>
                  <a:schemeClr val="tx1"/>
                </a:solidFill>
              </a:rPr>
              <a:t>How will the solution solve the business needs?</a:t>
            </a:r>
          </a:p>
          <a:p>
            <a:pPr lvl="1">
              <a:lnSpc>
                <a:spcPct val="150000"/>
              </a:lnSpc>
              <a:buClr>
                <a:srgbClr val="FFFFFF"/>
              </a:buClr>
            </a:pPr>
            <a:r>
              <a:rPr lang="en-US">
                <a:solidFill>
                  <a:schemeClr val="tx1"/>
                </a:solidFill>
              </a:rPr>
              <a:t>This tower design addresses the RFP’s objectives by:</a:t>
            </a:r>
          </a:p>
          <a:p>
            <a:pPr lvl="2">
              <a:lnSpc>
                <a:spcPct val="150000"/>
              </a:lnSpc>
              <a:buClr>
                <a:srgbClr val="FFFFFF"/>
              </a:buClr>
            </a:pPr>
            <a:r>
              <a:rPr lang="en-US" sz="1200">
                <a:solidFill>
                  <a:schemeClr val="tx1"/>
                </a:solidFill>
              </a:rPr>
              <a:t>Demonstrating creative use of materials to maximize height and strength</a:t>
            </a:r>
          </a:p>
          <a:p>
            <a:pPr lvl="2">
              <a:lnSpc>
                <a:spcPct val="150000"/>
              </a:lnSpc>
              <a:buClr>
                <a:srgbClr val="FFFFFF"/>
              </a:buClr>
            </a:pPr>
            <a:r>
              <a:rPr lang="en-US" sz="1200">
                <a:solidFill>
                  <a:schemeClr val="tx1"/>
                </a:solidFill>
              </a:rPr>
              <a:t>Offering a scalable prototype for multi-unit residential towers</a:t>
            </a:r>
          </a:p>
          <a:p>
            <a:pPr lvl="2">
              <a:lnSpc>
                <a:spcPct val="150000"/>
              </a:lnSpc>
              <a:buClr>
                <a:srgbClr val="FFFFFF"/>
              </a:buClr>
            </a:pPr>
            <a:r>
              <a:rPr lang="en-US" sz="1200">
                <a:solidFill>
                  <a:schemeClr val="tx1"/>
                </a:solidFill>
              </a:rPr>
              <a:t>Representing artistic vision with its ascending design ("Step on Heaven")</a:t>
            </a:r>
          </a:p>
          <a:p>
            <a:pPr marL="171450" indent="-171450">
              <a:lnSpc>
                <a:spcPct val="150000"/>
              </a:lnSpc>
              <a:buClr>
                <a:srgbClr val="FFFFFF"/>
              </a:buClr>
            </a:pPr>
            <a:endParaRPr lang="en-US" sz="1400">
              <a:solidFill>
                <a:schemeClr val="tx1"/>
              </a:solidFill>
            </a:endParaRPr>
          </a:p>
        </p:txBody>
      </p:sp>
    </p:spTree>
    <p:extLst>
      <p:ext uri="{BB962C8B-B14F-4D97-AF65-F5344CB8AC3E}">
        <p14:creationId xmlns:p14="http://schemas.microsoft.com/office/powerpoint/2010/main" val="904080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06EE89AB-482D-CB4D-51B9-9C97DF95465F}"/>
            </a:ext>
          </a:extLst>
        </p:cNvPr>
        <p:cNvGrpSpPr/>
        <p:nvPr/>
      </p:nvGrpSpPr>
      <p:grpSpPr>
        <a:xfrm>
          <a:off x="0" y="0"/>
          <a:ext cx="0" cy="0"/>
          <a:chOff x="0" y="0"/>
          <a:chExt cx="0" cy="0"/>
        </a:xfrm>
      </p:grpSpPr>
      <p:sp>
        <p:nvSpPr>
          <p:cNvPr id="141" name="Google Shape;141;p28">
            <a:extLst>
              <a:ext uri="{FF2B5EF4-FFF2-40B4-BE49-F238E27FC236}">
                <a16:creationId xmlns:a16="http://schemas.microsoft.com/office/drawing/2014/main" id="{84273310-000F-5BFF-5D89-C9EAAE217362}"/>
              </a:ext>
            </a:extLst>
          </p:cNvPr>
          <p:cNvSpPr txBox="1">
            <a:spLocks noGrp="1"/>
          </p:cNvSpPr>
          <p:nvPr>
            <p:ph type="title"/>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a:t>Project Charter – Step on Heaven Tower</a:t>
            </a:r>
          </a:p>
        </p:txBody>
      </p:sp>
      <p:sp>
        <p:nvSpPr>
          <p:cNvPr id="142" name="Google Shape;142;p28">
            <a:extLst>
              <a:ext uri="{FF2B5EF4-FFF2-40B4-BE49-F238E27FC236}">
                <a16:creationId xmlns:a16="http://schemas.microsoft.com/office/drawing/2014/main" id="{7671B510-9ACB-0676-9887-8457926235CD}"/>
              </a:ext>
            </a:extLst>
          </p:cNvPr>
          <p:cNvSpPr txBox="1">
            <a:spLocks noGrp="1"/>
          </p:cNvSpPr>
          <p:nvPr>
            <p:ph type="body" idx="1"/>
          </p:nvPr>
        </p:nvSpPr>
        <p:spPr>
          <a:prstGeom prst="rect">
            <a:avLst/>
          </a:prstGeom>
        </p:spPr>
        <p:txBody>
          <a:bodyPr spcFirstLastPara="1" wrap="square" lIns="91425" tIns="91425" rIns="91425" bIns="91425" anchor="t" anchorCtr="0">
            <a:noAutofit/>
          </a:bodyPr>
          <a:lstStyle/>
          <a:p>
            <a:pPr marL="171450" marR="0" lvl="0" indent="-171450" algn="l" defTabSz="342900" rtl="0" eaLnBrk="1" fontAlgn="auto" latinLnBrk="0" hangingPunct="1">
              <a:lnSpc>
                <a:spcPct val="150000"/>
              </a:lnSpc>
              <a:spcBef>
                <a:spcPts val="0"/>
              </a:spcBef>
              <a:spcAft>
                <a:spcPts val="0"/>
              </a:spcAft>
              <a:buClrTx/>
              <a:buSzPts val="1000"/>
              <a:buFont typeface="Lato"/>
              <a:buChar char="●"/>
              <a:tabLst/>
              <a:defRPr/>
            </a:pPr>
            <a:r>
              <a:rPr kumimoji="0" lang="en-US" sz="1300" b="0" i="0" u="none" strike="noStrike" kern="1200" cap="none" spc="0" normalizeH="0" baseline="0" noProof="0">
                <a:ln>
                  <a:noFill/>
                </a:ln>
                <a:solidFill>
                  <a:schemeClr val="tx1"/>
                </a:solidFill>
                <a:effectLst/>
                <a:uLnTx/>
                <a:uFillTx/>
                <a:latin typeface="Century Gothic" panose="020B0502020202020204"/>
                <a:ea typeface="+mn-ea"/>
                <a:cs typeface="+mn-cs"/>
              </a:rPr>
              <a:t>Resources:</a:t>
            </a:r>
            <a:endParaRPr lang="en-US" sz="1300">
              <a:solidFill>
                <a:schemeClr val="tx1"/>
              </a:solidFill>
            </a:endParaRPr>
          </a:p>
          <a:p>
            <a:pPr marL="742950" lvl="1" indent="-285750">
              <a:lnSpc>
                <a:spcPct val="150000"/>
              </a:lnSpc>
              <a:buClrTx/>
              <a:buFont typeface="Courier New" panose="02070309020205020404" pitchFamily="49" charset="0"/>
              <a:buChar char="o"/>
            </a:pPr>
            <a:r>
              <a:rPr lang="en-US" sz="1300">
                <a:solidFill>
                  <a:schemeClr val="tx1"/>
                </a:solidFill>
              </a:rPr>
              <a:t>Building materials: LEGO blocks (2x1 and 1x1), wooden blocks (3”x0.5”), short and long straws, connectors</a:t>
            </a:r>
          </a:p>
          <a:p>
            <a:pPr marL="742950" lvl="1" indent="-285750">
              <a:lnSpc>
                <a:spcPct val="150000"/>
              </a:lnSpc>
              <a:buClrTx/>
              <a:buFont typeface="Courier New" panose="02070309020205020404" pitchFamily="49" charset="0"/>
              <a:buChar char="o"/>
            </a:pPr>
            <a:r>
              <a:rPr lang="en-US" sz="1300">
                <a:solidFill>
                  <a:schemeClr val="tx1"/>
                </a:solidFill>
              </a:rPr>
              <a:t>Workspace for prototyping and assembly</a:t>
            </a:r>
          </a:p>
          <a:p>
            <a:pPr marL="742950" lvl="1" indent="-285750">
              <a:lnSpc>
                <a:spcPct val="150000"/>
              </a:lnSpc>
              <a:buClrTx/>
              <a:buFont typeface="Courier New" panose="02070309020205020404" pitchFamily="49" charset="0"/>
              <a:buChar char="o"/>
            </a:pPr>
            <a:r>
              <a:rPr lang="en-US" sz="1300">
                <a:solidFill>
                  <a:schemeClr val="tx1"/>
                </a:solidFill>
              </a:rPr>
              <a:t>Documentation templates for project planning and reporting</a:t>
            </a:r>
          </a:p>
          <a:p>
            <a:pPr marL="171450" indent="-171450">
              <a:lnSpc>
                <a:spcPct val="150000"/>
              </a:lnSpc>
              <a:buClrTx/>
            </a:pPr>
            <a:r>
              <a:rPr lang="en-US" sz="1300">
                <a:solidFill>
                  <a:schemeClr val="tx1"/>
                </a:solidFill>
              </a:rPr>
              <a:t>Stakeholders: </a:t>
            </a:r>
          </a:p>
          <a:p>
            <a:pPr marL="628650" lvl="1" indent="-171450">
              <a:lnSpc>
                <a:spcPct val="150000"/>
              </a:lnSpc>
              <a:buClrTx/>
            </a:pPr>
            <a:r>
              <a:rPr lang="en-US" sz="1300">
                <a:solidFill>
                  <a:schemeClr val="tx1"/>
                </a:solidFill>
              </a:rPr>
              <a:t>City of Miami (client)</a:t>
            </a:r>
          </a:p>
          <a:p>
            <a:pPr marL="628650" lvl="1" indent="-171450">
              <a:lnSpc>
                <a:spcPct val="150000"/>
              </a:lnSpc>
              <a:buClrTx/>
            </a:pPr>
            <a:r>
              <a:rPr lang="en-US" sz="1300">
                <a:solidFill>
                  <a:schemeClr val="tx1"/>
                </a:solidFill>
              </a:rPr>
              <a:t>FIU College of Business (organizer)</a:t>
            </a:r>
          </a:p>
          <a:p>
            <a:pPr marL="628650" lvl="1" indent="-171450">
              <a:lnSpc>
                <a:spcPct val="150000"/>
              </a:lnSpc>
              <a:buClrTx/>
            </a:pPr>
            <a:r>
              <a:rPr lang="en-US" sz="1300">
                <a:solidFill>
                  <a:schemeClr val="tx1"/>
                </a:solidFill>
              </a:rPr>
              <a:t>Project team and faculty </a:t>
            </a:r>
          </a:p>
          <a:p>
            <a:pPr marL="628650" lvl="1" indent="-171450">
              <a:lnSpc>
                <a:spcPct val="150000"/>
              </a:lnSpc>
              <a:buClrTx/>
            </a:pPr>
            <a:r>
              <a:rPr lang="en-US" sz="1300">
                <a:solidFill>
                  <a:schemeClr val="tx1"/>
                </a:solidFill>
              </a:rPr>
              <a:t>Residents of Miami (future beneficiaries)</a:t>
            </a:r>
          </a:p>
        </p:txBody>
      </p:sp>
    </p:spTree>
    <p:extLst>
      <p:ext uri="{BB962C8B-B14F-4D97-AF65-F5344CB8AC3E}">
        <p14:creationId xmlns:p14="http://schemas.microsoft.com/office/powerpoint/2010/main" val="15014487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0">
          <a:extLst>
            <a:ext uri="{FF2B5EF4-FFF2-40B4-BE49-F238E27FC236}">
              <a16:creationId xmlns:a16="http://schemas.microsoft.com/office/drawing/2014/main" id="{760F5EDD-C12B-285A-5F13-26B76E9862EA}"/>
            </a:ext>
          </a:extLst>
        </p:cNvPr>
        <p:cNvGrpSpPr/>
        <p:nvPr/>
      </p:nvGrpSpPr>
      <p:grpSpPr>
        <a:xfrm>
          <a:off x="0" y="0"/>
          <a:ext cx="0" cy="0"/>
          <a:chOff x="0" y="0"/>
          <a:chExt cx="0" cy="0"/>
        </a:xfrm>
      </p:grpSpPr>
      <p:graphicFrame>
        <p:nvGraphicFramePr>
          <p:cNvPr id="7" name="Table 6">
            <a:extLst>
              <a:ext uri="{FF2B5EF4-FFF2-40B4-BE49-F238E27FC236}">
                <a16:creationId xmlns:a16="http://schemas.microsoft.com/office/drawing/2014/main" id="{45909AFD-693A-EC40-E56B-69059298B704}"/>
              </a:ext>
            </a:extLst>
          </p:cNvPr>
          <p:cNvGraphicFramePr>
            <a:graphicFrameLocks noGrp="1"/>
          </p:cNvGraphicFramePr>
          <p:nvPr>
            <p:extLst>
              <p:ext uri="{D42A27DB-BD31-4B8C-83A1-F6EECF244321}">
                <p14:modId xmlns:p14="http://schemas.microsoft.com/office/powerpoint/2010/main" val="3233708552"/>
              </p:ext>
            </p:extLst>
          </p:nvPr>
        </p:nvGraphicFramePr>
        <p:xfrm>
          <a:off x="625230" y="830384"/>
          <a:ext cx="8074502" cy="3763828"/>
        </p:xfrm>
        <a:graphic>
          <a:graphicData uri="http://schemas.openxmlformats.org/drawingml/2006/table">
            <a:tbl>
              <a:tblPr bandRow="1">
                <a:tableStyleId>{490E9F70-D2B6-4B6E-B335-55B945A4CDC1}</a:tableStyleId>
              </a:tblPr>
              <a:tblGrid>
                <a:gridCol w="2094278">
                  <a:extLst>
                    <a:ext uri="{9D8B030D-6E8A-4147-A177-3AD203B41FA5}">
                      <a16:colId xmlns:a16="http://schemas.microsoft.com/office/drawing/2014/main" val="538519173"/>
                    </a:ext>
                  </a:extLst>
                </a:gridCol>
                <a:gridCol w="2261950">
                  <a:extLst>
                    <a:ext uri="{9D8B030D-6E8A-4147-A177-3AD203B41FA5}">
                      <a16:colId xmlns:a16="http://schemas.microsoft.com/office/drawing/2014/main" val="557358083"/>
                    </a:ext>
                  </a:extLst>
                </a:gridCol>
                <a:gridCol w="3718274">
                  <a:extLst>
                    <a:ext uri="{9D8B030D-6E8A-4147-A177-3AD203B41FA5}">
                      <a16:colId xmlns:a16="http://schemas.microsoft.com/office/drawing/2014/main" val="56311929"/>
                    </a:ext>
                  </a:extLst>
                </a:gridCol>
              </a:tblGrid>
              <a:tr h="802950">
                <a:tc>
                  <a:txBody>
                    <a:bodyPr/>
                    <a:lstStyle/>
                    <a:p>
                      <a:pPr algn="ctr"/>
                      <a:r>
                        <a:rPr lang="en-US" b="1">
                          <a:solidFill>
                            <a:schemeClr val="bg1"/>
                          </a:solidFill>
                          <a:effectLst/>
                        </a:rPr>
                        <a:t>Phase</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a:r>
                        <a:rPr lang="en-US" b="1">
                          <a:solidFill>
                            <a:schemeClr val="bg1"/>
                          </a:solidFill>
                          <a:effectLst/>
                        </a:rPr>
                        <a:t>Duration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tc>
                  <a:txBody>
                    <a:bodyPr/>
                    <a:lstStyle/>
                    <a:p>
                      <a:pPr algn="ctr"/>
                      <a:r>
                        <a:rPr lang="en-US" b="1">
                          <a:solidFill>
                            <a:schemeClr val="bg1"/>
                          </a:solidFill>
                          <a:effectLst/>
                        </a:rPr>
                        <a:t>Activity</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2"/>
                    </a:solidFill>
                  </a:tcPr>
                </a:tc>
                <a:extLst>
                  <a:ext uri="{0D108BD9-81ED-4DB2-BD59-A6C34878D82A}">
                    <a16:rowId xmlns:a16="http://schemas.microsoft.com/office/drawing/2014/main" val="200949819"/>
                  </a:ext>
                </a:extLst>
              </a:tr>
              <a:tr h="802950">
                <a:tc>
                  <a:txBody>
                    <a:bodyPr/>
                    <a:lstStyle/>
                    <a:p>
                      <a:pPr algn="ctr"/>
                      <a:r>
                        <a:rPr lang="en-US">
                          <a:solidFill>
                            <a:schemeClr val="bg1"/>
                          </a:solidFill>
                          <a:effectLst/>
                        </a:rPr>
                        <a:t>Initiation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Week 4 (1 hour)</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Role assignment, business case, charter</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2625821398"/>
                  </a:ext>
                </a:extLst>
              </a:tr>
              <a:tr h="677489">
                <a:tc>
                  <a:txBody>
                    <a:bodyPr/>
                    <a:lstStyle/>
                    <a:p>
                      <a:pPr algn="ctr"/>
                      <a:r>
                        <a:rPr lang="en-US">
                          <a:solidFill>
                            <a:schemeClr val="bg1"/>
                          </a:solidFill>
                          <a:effectLst/>
                        </a:rPr>
                        <a:t>Planning</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Week 4 (1.5 </a:t>
                      </a:r>
                      <a:r>
                        <a:rPr lang="en-US" err="1">
                          <a:solidFill>
                            <a:schemeClr val="bg1"/>
                          </a:solidFill>
                          <a:effectLst/>
                        </a:rPr>
                        <a:t>hrs</a:t>
                      </a:r>
                      <a:r>
                        <a:rPr lang="en-US">
                          <a:solidFill>
                            <a:schemeClr val="bg1"/>
                          </a:solidFill>
                          <a:effectLst/>
                        </a:rPr>
                        <a:t>)</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Project plan, schedule, risk planning</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3617147974"/>
                  </a:ext>
                </a:extLst>
              </a:tr>
              <a:tr h="802950">
                <a:tc>
                  <a:txBody>
                    <a:bodyPr/>
                    <a:lstStyle/>
                    <a:p>
                      <a:pPr algn="ctr"/>
                      <a:r>
                        <a:rPr lang="en-US">
                          <a:solidFill>
                            <a:schemeClr val="bg1"/>
                          </a:solidFill>
                          <a:effectLst/>
                        </a:rPr>
                        <a:t>Execution &amp; Monitoring</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Week 5 (1.25 </a:t>
                      </a:r>
                      <a:r>
                        <a:rPr lang="en-US" err="1">
                          <a:solidFill>
                            <a:schemeClr val="bg1"/>
                          </a:solidFill>
                          <a:effectLst/>
                        </a:rPr>
                        <a:t>hrs</a:t>
                      </a:r>
                      <a:r>
                        <a:rPr lang="en-US">
                          <a:solidFill>
                            <a:schemeClr val="bg1"/>
                          </a:solidFill>
                          <a:effectLst/>
                        </a:rPr>
                        <a:t>)</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Tower construction, updates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2336326009"/>
                  </a:ext>
                </a:extLst>
              </a:tr>
              <a:tr h="677489">
                <a:tc>
                  <a:txBody>
                    <a:bodyPr/>
                    <a:lstStyle/>
                    <a:p>
                      <a:pPr algn="ctr"/>
                      <a:r>
                        <a:rPr lang="en-US">
                          <a:solidFill>
                            <a:schemeClr val="bg1"/>
                          </a:solidFill>
                          <a:effectLst/>
                        </a:rPr>
                        <a:t>Closing &amp; Presentation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Week 5 (30 mins)</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tc>
                  <a:txBody>
                    <a:bodyPr/>
                    <a:lstStyle/>
                    <a:p>
                      <a:pPr algn="ctr"/>
                      <a:r>
                        <a:rPr lang="en-US">
                          <a:solidFill>
                            <a:schemeClr val="bg1"/>
                          </a:solidFill>
                          <a:effectLst/>
                        </a:rPr>
                        <a:t>Lessons learned, final presentation</a:t>
                      </a:r>
                    </a:p>
                  </a:txBody>
                  <a:tcPr marL="0" marR="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tx1">
                        <a:lumMod val="85000"/>
                      </a:schemeClr>
                    </a:solidFill>
                  </a:tcPr>
                </a:tc>
                <a:extLst>
                  <a:ext uri="{0D108BD9-81ED-4DB2-BD59-A6C34878D82A}">
                    <a16:rowId xmlns:a16="http://schemas.microsoft.com/office/drawing/2014/main" val="17455585"/>
                  </a:ext>
                </a:extLst>
              </a:tr>
            </a:tbl>
          </a:graphicData>
        </a:graphic>
      </p:graphicFrame>
      <p:sp>
        <p:nvSpPr>
          <p:cNvPr id="8" name="TextBox 7">
            <a:extLst>
              <a:ext uri="{FF2B5EF4-FFF2-40B4-BE49-F238E27FC236}">
                <a16:creationId xmlns:a16="http://schemas.microsoft.com/office/drawing/2014/main" id="{6DE25F1A-9411-F044-DEA5-3D024D0F4367}"/>
              </a:ext>
            </a:extLst>
          </p:cNvPr>
          <p:cNvSpPr txBox="1"/>
          <p:nvPr/>
        </p:nvSpPr>
        <p:spPr>
          <a:xfrm>
            <a:off x="786633" y="444618"/>
            <a:ext cx="5104564"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bg1"/>
                </a:solidFill>
              </a:rPr>
              <a:t>High-Level Schedule</a:t>
            </a:r>
          </a:p>
        </p:txBody>
      </p:sp>
    </p:spTree>
    <p:extLst>
      <p:ext uri="{BB962C8B-B14F-4D97-AF65-F5344CB8AC3E}">
        <p14:creationId xmlns:p14="http://schemas.microsoft.com/office/powerpoint/2010/main" val="1926823711"/>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5765</Words>
  <Application>Microsoft Office PowerPoint</Application>
  <PresentationFormat>On-screen Show (16:9)</PresentationFormat>
  <Paragraphs>749</Paragraphs>
  <Slides>37</Slides>
  <Notes>36</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Slice</vt:lpstr>
      <vt:lpstr>Waterfall Project – Step in Heaven</vt:lpstr>
      <vt:lpstr>01</vt:lpstr>
      <vt:lpstr>Business Case</vt:lpstr>
      <vt:lpstr>Business Case</vt:lpstr>
      <vt:lpstr>Business Case</vt:lpstr>
      <vt:lpstr>Business Case</vt:lpstr>
      <vt:lpstr>Project Charter</vt:lpstr>
      <vt:lpstr>Project Charter – Step on Heaven Tower</vt:lpstr>
      <vt:lpstr>PowerPoint Presentation</vt:lpstr>
      <vt:lpstr>Project Charter – Step on Heaven Tower</vt:lpstr>
      <vt:lpstr>Project Charter – Step on Heaven Tower</vt:lpstr>
      <vt:lpstr>Project Plan</vt:lpstr>
      <vt:lpstr>Project Scope</vt:lpstr>
      <vt:lpstr>Project Schedule</vt:lpstr>
      <vt:lpstr>Project schedule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Project Phases</vt:lpstr>
      <vt:lpstr>Opportunities and challenges Learned from each phase</vt:lpstr>
      <vt:lpstr>Opportunities and challenges Learned from each phase</vt:lpstr>
      <vt:lpstr>Opportunities and challenges Learned from each phase</vt:lpstr>
      <vt:lpstr>Opportunities and challenges Learned from each phase</vt:lpstr>
      <vt:lpstr>Project Budget</vt:lpstr>
      <vt:lpstr>Risks – Design and construction</vt:lpstr>
      <vt:lpstr>Risks</vt:lpstr>
      <vt:lpstr>Change Management</vt:lpstr>
      <vt:lpstr>Change Management</vt:lpstr>
      <vt:lpstr>PowerPoint Presentation</vt:lpstr>
      <vt:lpstr>Lessons Learned</vt:lpstr>
      <vt:lpstr>PowerPoint Presentation</vt:lpstr>
      <vt:lpstr>A.G.I Platform usage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Andrea R</dc:creator>
  <cp:lastModifiedBy>Andrea Ramirez</cp:lastModifiedBy>
  <cp:revision>111</cp:revision>
  <dcterms:modified xsi:type="dcterms:W3CDTF">2025-07-16T22:04:07Z</dcterms:modified>
</cp:coreProperties>
</file>